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gif" ContentType="video/unknown"/>
  <Default Extension="mov" ContentType="video/unknown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3" r:id="rId4"/>
    <p:sldId id="258" r:id="rId5"/>
    <p:sldId id="259" r:id="rId6"/>
    <p:sldId id="262" r:id="rId7"/>
    <p:sldId id="261" r:id="rId8"/>
    <p:sldId id="276" r:id="rId9"/>
    <p:sldId id="277" r:id="rId10"/>
    <p:sldId id="278" r:id="rId11"/>
    <p:sldId id="279" r:id="rId12"/>
    <p:sldId id="280" r:id="rId13"/>
    <p:sldId id="281" r:id="rId14"/>
    <p:sldId id="283" r:id="rId15"/>
    <p:sldId id="284" r:id="rId16"/>
    <p:sldId id="285" r:id="rId17"/>
    <p:sldId id="286" r:id="rId18"/>
    <p:sldId id="288" r:id="rId19"/>
    <p:sldId id="289" r:id="rId20"/>
    <p:sldId id="298" r:id="rId21"/>
    <p:sldId id="269" r:id="rId22"/>
    <p:sldId id="270" r:id="rId23"/>
    <p:sldId id="299" r:id="rId24"/>
    <p:sldId id="300" r:id="rId25"/>
    <p:sldId id="301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118" d="100"/>
          <a:sy n="118" d="100"/>
        </p:scale>
        <p:origin x="-96" y="-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24"/>
    </p:cViewPr>
  </p:notesTextViewPr>
  <p:notesViewPr>
    <p:cSldViewPr snapToGrid="0" snapToObjects="1">
      <p:cViewPr varScale="1">
        <p:scale>
          <a:sx n="110" d="100"/>
          <a:sy n="110" d="100"/>
        </p:scale>
        <p:origin x="-34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interSettings" Target="printerSettings/printerSettings1.bin"/><Relationship Id="rId26" Type="http://schemas.openxmlformats.org/officeDocument/2006/relationships/slide" Target="slides/slide25.xml"/><Relationship Id="rId30" Type="http://schemas.openxmlformats.org/officeDocument/2006/relationships/viewProps" Target="viewProps.xml"/><Relationship Id="rId11" Type="http://schemas.openxmlformats.org/officeDocument/2006/relationships/slide" Target="slides/slide10.xml"/><Relationship Id="rId29" Type="http://schemas.openxmlformats.org/officeDocument/2006/relationships/presProps" Target="pres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6FC9CB-A213-0046-852F-03A97CDD4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90FCE4-4944-2944-9CB4-668F0B28F1A7}" type="slidenum">
              <a:rPr lang="en-US"/>
              <a:pPr/>
              <a:t>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>
                <a:solidFill>
                  <a:srgbClr val="000000"/>
                </a:solidFill>
                <a:latin typeface="Lucida Grande" charset="0"/>
              </a:rPr>
              <a:t>Studies in Animal Locomotion, </a:t>
            </a:r>
            <a:r>
              <a:rPr lang="en-US" sz="1300" dirty="0" err="1">
                <a:solidFill>
                  <a:srgbClr val="000000"/>
                </a:solidFill>
                <a:latin typeface="Lucida Grande" charset="0"/>
              </a:rPr>
              <a:t>Eadweard</a:t>
            </a:r>
            <a:r>
              <a:rPr lang="en-US" sz="1300" dirty="0">
                <a:solidFill>
                  <a:srgbClr val="000000"/>
                </a:solidFill>
                <a:latin typeface="Lucida Grande" charset="0"/>
              </a:rPr>
              <a:t> Muybridge, 1878</a:t>
            </a:r>
          </a:p>
          <a:p>
            <a:r>
              <a:rPr lang="en-US" sz="1300" dirty="0">
                <a:solidFill>
                  <a:srgbClr val="000000"/>
                </a:solidFill>
                <a:latin typeface="Lucida Grande" charset="0"/>
              </a:rPr>
              <a:t>Links: http://</a:t>
            </a:r>
            <a:r>
              <a:rPr lang="en-US" sz="1300" dirty="0" err="1">
                <a:solidFill>
                  <a:srgbClr val="000000"/>
                </a:solidFill>
                <a:latin typeface="Lucida Grande" charset="0"/>
              </a:rPr>
              <a:t>www.kingston.ac.uk</a:t>
            </a:r>
            <a:r>
              <a:rPr lang="en-US" sz="1300" dirty="0">
                <a:solidFill>
                  <a:srgbClr val="000000"/>
                </a:solidFill>
                <a:latin typeface="Lucida Grande" charset="0"/>
              </a:rPr>
              <a:t>/masters-of-photography</a:t>
            </a:r>
          </a:p>
          <a:p>
            <a:r>
              <a:rPr lang="en-US" sz="1300" dirty="0" err="1">
                <a:solidFill>
                  <a:srgbClr val="000000"/>
                </a:solidFill>
                <a:latin typeface="Lucida Grande" charset="0"/>
              </a:rPr>
              <a:t>Eadweard</a:t>
            </a:r>
            <a:r>
              <a:rPr lang="en-US" sz="1300" dirty="0">
                <a:solidFill>
                  <a:srgbClr val="000000"/>
                </a:solidFill>
                <a:latin typeface="Lucida Grande" charset="0"/>
              </a:rPr>
              <a:t> Muybridge, pioneer of the moving image, is best remembered for this series of images capturing the gallop of a horse. These photographs settled the heavily-contested debate that a horse in stride will actually lift all four of its legs from the ground. Muybridge used 12 cameras, activated sequentially at 1/200ths of a second by the horse's movement over trigger strings. These motion studies, in giving form to time, carved the path for cinema and had a lasting resonance within the art world, influencing works from the Italian Futurists onward to Stan </a:t>
            </a:r>
            <a:r>
              <a:rPr lang="en-US" sz="1300" dirty="0" err="1">
                <a:solidFill>
                  <a:srgbClr val="000000"/>
                </a:solidFill>
                <a:latin typeface="Lucida Grande" charset="0"/>
              </a:rPr>
              <a:t>Brakhage</a:t>
            </a:r>
            <a:r>
              <a:rPr lang="en-US" sz="1300" dirty="0">
                <a:solidFill>
                  <a:srgbClr val="000000"/>
                </a:solidFill>
                <a:latin typeface="Lucida Grande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Thaumatrope</a:t>
            </a:r>
            <a:r>
              <a:rPr lang="en-US" dirty="0" smtClean="0"/>
              <a:t> is a cardboard disk either mounted on a top or held between two pieces of string. It was a popular toy in Victorian times. A famous example of the </a:t>
            </a:r>
            <a:r>
              <a:rPr lang="en-US" dirty="0" err="1" smtClean="0"/>
              <a:t>Thaumatrope</a:t>
            </a:r>
            <a:r>
              <a:rPr lang="en-US" dirty="0" smtClean="0"/>
              <a:t> would be the "Bird and the Cage" Illusion. A drawing of a bird would be on one side of the disk, and a cage would be on the other. When the top is spun, or when the strings are pulled, the disk spins, and the bird appears to be in it's cage. </a:t>
            </a:r>
          </a:p>
          <a:p>
            <a:r>
              <a:rPr lang="en-US" dirty="0" smtClean="0"/>
              <a:t>The name roughly means "magic disk" in modern Greek.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FC9CB-A213-0046-852F-03A97CDD462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1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0A6ED-1BF4-DB40-93E8-B4C6997F37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9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29816-81EF-D449-B163-9A024C418E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20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32050-D20B-E241-A8E4-DF408C4417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5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1B86984-5EE6-0B4F-8FAC-8E566526D9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0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F51FB-1EF5-8A4E-A6FF-1B66C2266B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8DA35-B139-8B45-B622-98A423C0AE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1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50075-99FA-5545-9121-82042730B2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7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96911-16BE-DC42-9ABB-84D79FBD29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6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85DE6-3428-7641-B4CE-10C5F61DAC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67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87CAB-EA85-8C4E-9626-38AB2B7F7F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5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3A02E-E201-7A4E-8ABE-C10E3862ED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3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69A13-9733-F845-B543-C18F6E2656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4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6DA91C-321E-FA43-B91C-D93C561F7ED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1" Type="http://schemas.microsoft.com/office/2007/relationships/media" Target="../media/media1.gif"/><Relationship Id="rId2" Type="http://schemas.openxmlformats.org/officeDocument/2006/relationships/video" Target="../media/media1.gif"/><Relationship Id="rId3" Type="http://schemas.openxmlformats.org/officeDocument/2006/relationships/slideLayout" Target="../slideLayouts/slideLayout12.xml"/><Relationship Id="rId5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5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1" Type="http://schemas.microsoft.com/office/2007/relationships/media" Target="../media/media4.mov"/><Relationship Id="rId2" Type="http://schemas.openxmlformats.org/officeDocument/2006/relationships/video" Target="../media/media4.mov"/><Relationship Id="rId3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4" Type="http://schemas.openxmlformats.org/officeDocument/2006/relationships/video" Target="../media/media6.mov"/><Relationship Id="rId5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" Type="http://schemas.microsoft.com/office/2007/relationships/media" Target="../media/media5.mov"/><Relationship Id="rId2" Type="http://schemas.openxmlformats.org/officeDocument/2006/relationships/video" Target="../media/media5.mov"/><Relationship Id="rId3" Type="http://schemas.microsoft.com/office/2007/relationships/media" Target="../media/media6.mov"/><Relationship Id="rId6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microsoft.com/office/2007/relationships/media" Target="../media/media7.mov"/><Relationship Id="rId2" Type="http://schemas.openxmlformats.org/officeDocument/2006/relationships/video" Target="../media/media7.mov"/><Relationship Id="rId3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video.google.com/videoplay?docid=199329636975555707" TargetMode="Externa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microsoft.com/office/2007/relationships/media" Target="../media/media2.gif"/><Relationship Id="rId2" Type="http://schemas.openxmlformats.org/officeDocument/2006/relationships/video" Target="../media/media2.gif"/><Relationship Id="rId3" Type="http://schemas.openxmlformats.org/officeDocument/2006/relationships/slideLayout" Target="../slideLayouts/slideLayout12.xml"/><Relationship Id="rId5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microsoft.com/office/2007/relationships/media" Target="../media/media3.mov"/><Relationship Id="rId2" Type="http://schemas.openxmlformats.org/officeDocument/2006/relationships/video" Target="../media/media3.mov"/><Relationship Id="rId3" Type="http://schemas.openxmlformats.org/officeDocument/2006/relationships/slideLayout" Target="../slideLayouts/slideLayout12.xml"/><Relationship Id="rId5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985000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800600"/>
            <a:ext cx="7772400" cy="1143000"/>
          </a:xfrm>
        </p:spPr>
        <p:txBody>
          <a:bodyPr/>
          <a:lstStyle/>
          <a:p>
            <a:r>
              <a:rPr lang="en-US" dirty="0">
                <a:latin typeface="Optima ExtraBlack" charset="0"/>
              </a:rPr>
              <a:t>The Film System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07950"/>
            <a:ext cx="3733800" cy="147320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Wide Shot (WS)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0"/>
            <a:ext cx="8839200" cy="457200"/>
          </a:xfrm>
          <a:ln/>
        </p:spPr>
        <p:txBody>
          <a:bodyPr rIns="35717" anchor="ctr"/>
          <a:lstStyle/>
          <a:p>
            <a:pPr marL="801688" indent="-458788">
              <a:buSzPct val="120000"/>
              <a:buFontTx/>
              <a:buNone/>
            </a:pPr>
            <a:r>
              <a:rPr lang="en-US" sz="2000">
                <a:latin typeface="Lucida Grande" charset="0"/>
              </a:rPr>
              <a:t>	Includes the subject's full body and some of the surroundings</a:t>
            </a:r>
            <a:endParaRPr lang="en-US" sz="2800">
              <a:latin typeface="Lucida Grande" charset="0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9375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build="p" bldLvl="5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4191000" cy="91440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Medium Shot (MS)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5943600"/>
            <a:ext cx="8458200" cy="914400"/>
          </a:xfrm>
          <a:ln/>
        </p:spPr>
        <p:txBody>
          <a:bodyPr rIns="35717" anchor="ctr"/>
          <a:lstStyle/>
          <a:p>
            <a:pPr marL="801688" indent="-458788">
              <a:buSzPct val="120000"/>
              <a:buFontTx/>
              <a:buNone/>
            </a:pPr>
            <a:r>
              <a:rPr lang="en-US" sz="2000">
                <a:latin typeface="Lucida Grande" charset="0"/>
              </a:rPr>
              <a:t>	Includes about half of the subject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>
                <a:latin typeface="Lucida Grande" charset="0"/>
              </a:rPr>
              <a:t>s body and </a:t>
            </a:r>
          </a:p>
          <a:p>
            <a:pPr marL="801688" indent="-458788">
              <a:buSzPct val="120000"/>
              <a:buFontTx/>
              <a:buNone/>
            </a:pPr>
            <a:r>
              <a:rPr lang="en-US" sz="2000">
                <a:latin typeface="Lucida Grande" charset="0"/>
              </a:rPr>
              <a:t>	less of the background</a:t>
            </a:r>
            <a:endParaRPr lang="en-US">
              <a:latin typeface="Lucida Grande" charset="0"/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84263"/>
            <a:ext cx="6553200" cy="493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uild="p" bldLvl="5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517525" y="609600"/>
            <a:ext cx="4435475" cy="97155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Close-up (CU)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4572000" cy="3200400"/>
          </a:xfrm>
          <a:ln/>
        </p:spPr>
        <p:txBody>
          <a:bodyPr rIns="35717" anchor="ctr"/>
          <a:lstStyle/>
          <a:p>
            <a:pPr marL="801688" indent="-458788">
              <a:buSzPct val="120000"/>
              <a:buFontTx/>
              <a:buNone/>
            </a:pPr>
            <a:r>
              <a:rPr lang="en-US" sz="2400" dirty="0">
                <a:latin typeface="Lucida Grande" charset="0"/>
              </a:rPr>
              <a:t>	Includes the subject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>
                <a:latin typeface="Lucida Grande" charset="0"/>
              </a:rPr>
              <a:t>s head, neck and sometimes shoulders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37973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uild="p" bldLvl="5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6172200" cy="97155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Extreme Close-up (ECU)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5562600"/>
            <a:ext cx="8839200" cy="1295400"/>
          </a:xfrm>
          <a:ln/>
        </p:spPr>
        <p:txBody>
          <a:bodyPr rIns="35717" anchor="ctr"/>
          <a:lstStyle/>
          <a:p>
            <a:pPr marL="801688" indent="-458788">
              <a:buSzPct val="120000"/>
            </a:pPr>
            <a:r>
              <a:rPr lang="en-US" sz="2000">
                <a:latin typeface="Lucida Grande" charset="0"/>
              </a:rPr>
              <a:t>Includes only part of the subject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>
                <a:latin typeface="Lucida Grande" charset="0"/>
              </a:rPr>
              <a:t>s face</a:t>
            </a:r>
          </a:p>
          <a:p>
            <a:pPr marL="801688" indent="-458788">
              <a:buSzPct val="120000"/>
            </a:pPr>
            <a:r>
              <a:rPr lang="en-US" sz="2000">
                <a:latin typeface="Lucida Grande" charset="0"/>
              </a:rPr>
              <a:t>Heightens facial expressions and intensity of actions</a:t>
            </a:r>
            <a:endParaRPr lang="en-US">
              <a:latin typeface="Lucida Grande" charset="0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67056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 bldLvl="5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3444875" cy="88265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Two Shot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3657600" cy="4687888"/>
          </a:xfrm>
          <a:ln/>
        </p:spPr>
        <p:txBody>
          <a:bodyPr rIns="35717" anchor="ctr"/>
          <a:lstStyle/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Includes two actors and shows their relative distance from one another</a:t>
            </a:r>
          </a:p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It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>
                <a:latin typeface="Lucida Grande" charset="0"/>
              </a:rPr>
              <a:t>s usually a medium shot</a:t>
            </a:r>
          </a:p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A three shot has three characters, etc..., up to a </a:t>
            </a:r>
            <a:r>
              <a:rPr lang="ja-JP" altLang="en-US" sz="2400">
                <a:latin typeface="Arial"/>
              </a:rPr>
              <a:t>“</a:t>
            </a:r>
            <a:r>
              <a:rPr lang="en-US" sz="2400">
                <a:latin typeface="Lucida Grande" charset="0"/>
              </a:rPr>
              <a:t>crowd shot</a:t>
            </a:r>
            <a:r>
              <a:rPr lang="ja-JP" altLang="en-US" sz="2400">
                <a:latin typeface="Arial"/>
              </a:rPr>
              <a:t>”</a:t>
            </a:r>
            <a:endParaRPr lang="en-US">
              <a:latin typeface="Lucida Grande" charset="0"/>
            </a:endParaRP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066800"/>
            <a:ext cx="53848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build="p" bldLvl="5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07950"/>
            <a:ext cx="5791200" cy="95885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Over the Shoulder (OTS)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5181600"/>
            <a:ext cx="8610600" cy="1676400"/>
          </a:xfrm>
          <a:ln/>
        </p:spPr>
        <p:txBody>
          <a:bodyPr rIns="35717" anchor="ctr"/>
          <a:lstStyle/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Includes two actors, but the face of one and the back of the head/shoulder of another</a:t>
            </a:r>
          </a:p>
          <a:p>
            <a:pPr marL="801688" indent="-458788">
              <a:buSzPct val="120000"/>
              <a:buFontTx/>
              <a:buNone/>
            </a:pPr>
            <a:endParaRPr lang="en-US" sz="1400">
              <a:latin typeface="Lucida Grande" charset="0"/>
            </a:endParaRPr>
          </a:p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Psychologically brings characters closer together</a:t>
            </a:r>
            <a:endParaRPr lang="en-US">
              <a:latin typeface="Lucida Grande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305800" cy="348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 bldLvl="5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517525" y="107950"/>
            <a:ext cx="5197475" cy="80645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Point of View (POV)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4916488"/>
            <a:ext cx="8580438" cy="1941512"/>
          </a:xfrm>
          <a:ln/>
        </p:spPr>
        <p:txBody>
          <a:bodyPr rIns="35717" anchor="ctr"/>
          <a:lstStyle/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The camera captures what one of the characters sees from their perspective</a:t>
            </a:r>
          </a:p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The other character is often looking straight into the camera, if there is another character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340350" y="21621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883400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build="p" bldLvl="5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017713"/>
            <a:ext cx="4286250" cy="3214687"/>
          </a:xfrm>
          <a:prstGeom prst="rect">
            <a:avLst/>
          </a:prstGeom>
          <a:noFill/>
          <a:ln>
            <a:noFill/>
          </a:ln>
          <a:effectLst>
            <a:outerShdw blurRad="254000" dist="253999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517525" y="107950"/>
            <a:ext cx="7407275" cy="95885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Cut Away (CA) or Insert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3886200" cy="4459288"/>
          </a:xfrm>
          <a:ln/>
        </p:spPr>
        <p:txBody>
          <a:bodyPr rIns="35717" anchor="ctr"/>
          <a:lstStyle/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A shot of an object in the scene that allows for an easier transition between shots--should be narratively driven</a:t>
            </a:r>
          </a:p>
          <a:p>
            <a:pPr marL="801688" indent="-458788">
              <a:buSzPct val="120000"/>
              <a:buFontTx/>
              <a:buNone/>
            </a:pPr>
            <a:endParaRPr lang="en-US" sz="2400">
              <a:latin typeface="Lucida Grande" charset="0"/>
            </a:endParaRPr>
          </a:p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Shot is usually outside the immediate action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build="p" bldLvl="5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517525" y="107950"/>
            <a:ext cx="2682875" cy="88265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High Angle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152400" y="1143000"/>
            <a:ext cx="5791200" cy="1676400"/>
          </a:xfrm>
          <a:ln/>
        </p:spPr>
        <p:txBody>
          <a:bodyPr rIns="35717" anchor="ctr"/>
          <a:lstStyle/>
          <a:p>
            <a:pPr indent="0">
              <a:buSzPct val="120000"/>
              <a:buNone/>
            </a:pPr>
            <a:r>
              <a:rPr lang="en-US" sz="2000" dirty="0">
                <a:latin typeface="Lucida Grande" charset="0"/>
              </a:rPr>
              <a:t>The camera points down from above</a:t>
            </a:r>
          </a:p>
          <a:p>
            <a:pPr marL="801688" indent="-458788">
              <a:buSzPct val="120000"/>
              <a:buFontTx/>
              <a:buNone/>
            </a:pPr>
            <a:endParaRPr lang="en-US" sz="2000" dirty="0">
              <a:latin typeface="Lucida Grande" charset="0"/>
            </a:endParaRPr>
          </a:p>
          <a:p>
            <a:pPr indent="0">
              <a:buSzPct val="120000"/>
              <a:buNone/>
            </a:pPr>
            <a:r>
              <a:rPr lang="en-US" sz="2000" dirty="0">
                <a:latin typeface="Lucida Grande" charset="0"/>
              </a:rPr>
              <a:t>The subject often looks more vulnerable or insignificant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962400"/>
            <a:ext cx="2895600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00" y="228600"/>
            <a:ext cx="3327400" cy="499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2" y="3124200"/>
            <a:ext cx="2692400" cy="2692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 bldLvl="5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517525" y="107950"/>
            <a:ext cx="2682875" cy="118745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Low Angle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152400" y="1219200"/>
            <a:ext cx="4953000" cy="2362200"/>
          </a:xfrm>
          <a:ln/>
        </p:spPr>
        <p:txBody>
          <a:bodyPr rIns="35717" anchor="ctr"/>
          <a:lstStyle/>
          <a:p>
            <a:pPr indent="0">
              <a:buSzPct val="120000"/>
              <a:buNone/>
            </a:pPr>
            <a:r>
              <a:rPr lang="en-US" sz="2000" dirty="0">
                <a:latin typeface="Lucida Grande" charset="0"/>
              </a:rPr>
              <a:t>The camera points up from </a:t>
            </a:r>
            <a:r>
              <a:rPr lang="en-US" sz="2000" dirty="0" smtClean="0">
                <a:latin typeface="Lucida Grande" charset="0"/>
              </a:rPr>
              <a:t>below</a:t>
            </a:r>
          </a:p>
          <a:p>
            <a:pPr marL="801688" indent="-458788">
              <a:buSzPct val="120000"/>
            </a:pPr>
            <a:endParaRPr lang="en-US" sz="2000" dirty="0">
              <a:latin typeface="Lucida Grande" charset="0"/>
            </a:endParaRPr>
          </a:p>
          <a:p>
            <a:pPr indent="0">
              <a:buSzPct val="120000"/>
              <a:buNone/>
            </a:pPr>
            <a:r>
              <a:rPr lang="en-US" sz="2000" dirty="0">
                <a:latin typeface="Lucida Grande" charset="0"/>
              </a:rPr>
              <a:t>The subject often looks more powerful or intimidating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28600"/>
            <a:ext cx="3921211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14800"/>
            <a:ext cx="3657600" cy="2435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986" y="3048000"/>
            <a:ext cx="4451355" cy="38115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build="p" bldLvl="5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US" sz="3600" dirty="0">
                <a:latin typeface="Optima ExtraBlack" charset="0"/>
              </a:rPr>
              <a:t>The Moving Image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524000"/>
            <a:ext cx="8458200" cy="381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The impression of continuous movement in a motion picture is an illusion.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80645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6643688"/>
            <a:ext cx="30670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Lucida Grande" charset="0"/>
              </a:rPr>
              <a:t>Studies in Animal Locomotion, Eadweard Muybridge, 1878</a:t>
            </a:r>
            <a:endParaRPr lang="en-US" sz="130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72400" y="990600"/>
            <a:ext cx="1136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800" dirty="0">
                <a:latin typeface="Arial"/>
                <a:cs typeface="Arial"/>
              </a:rPr>
              <a:t>15 frames in 1.5 sec.</a:t>
            </a:r>
          </a:p>
          <a:p>
            <a:pPr algn="ctr"/>
            <a:endParaRPr lang="is-IS" sz="800" dirty="0"/>
          </a:p>
        </p:txBody>
      </p:sp>
      <p:pic>
        <p:nvPicPr>
          <p:cNvPr id="7" name="Muybridge_race_horse_animat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152400"/>
            <a:ext cx="1066800" cy="71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185863"/>
            <a:ext cx="2133600" cy="1606550"/>
          </a:xfrm>
          <a:prstGeom prst="rect">
            <a:avLst/>
          </a:prstGeom>
          <a:noFill/>
          <a:ln>
            <a:noFill/>
          </a:ln>
          <a:effectLst>
            <a:outerShdw blurRad="254000" dist="253999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517525" y="107950"/>
            <a:ext cx="8143875" cy="73025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Leading Looks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8763" y="1258888"/>
            <a:ext cx="3598862" cy="4724400"/>
          </a:xfrm>
          <a:ln/>
        </p:spPr>
        <p:txBody>
          <a:bodyPr rIns="35717" anchor="ctr"/>
          <a:lstStyle/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Directs the eye and indicates where character is looking off-screen (vector) </a:t>
            </a:r>
          </a:p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More ease when room for leading look, more tension when not</a:t>
            </a:r>
          </a:p>
          <a:p>
            <a:pPr marL="801688" indent="-458788">
              <a:buSzPct val="120000"/>
            </a:pPr>
            <a:r>
              <a:rPr lang="en-US" sz="2400">
                <a:latin typeface="Lucida Grande" charset="0"/>
              </a:rPr>
              <a:t>Especially important with moving shots</a:t>
            </a:r>
            <a:endParaRPr lang="en-US">
              <a:latin typeface="Lucida Grande" charset="0"/>
            </a:endParaRPr>
          </a:p>
        </p:txBody>
      </p:sp>
      <p:pic>
        <p:nvPicPr>
          <p:cNvPr id="4813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2998788"/>
            <a:ext cx="2133600" cy="1606550"/>
          </a:xfrm>
          <a:prstGeom prst="rect">
            <a:avLst/>
          </a:prstGeom>
          <a:noFill/>
          <a:ln>
            <a:noFill/>
          </a:ln>
          <a:effectLst>
            <a:outerShdw blurRad="254000" dist="253999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4864100"/>
            <a:ext cx="2133600" cy="1608138"/>
          </a:xfrm>
          <a:prstGeom prst="rect">
            <a:avLst/>
          </a:prstGeom>
          <a:noFill/>
          <a:ln>
            <a:noFill/>
          </a:ln>
          <a:effectLst>
            <a:outerShdw blurRad="254000" dist="253999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2044700"/>
            <a:ext cx="2135188" cy="1608138"/>
          </a:xfrm>
          <a:prstGeom prst="rect">
            <a:avLst/>
          </a:prstGeom>
          <a:noFill/>
          <a:ln>
            <a:noFill/>
          </a:ln>
          <a:effectLst>
            <a:outerShdw blurRad="254000" dist="253999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3840163"/>
            <a:ext cx="2135188" cy="1606550"/>
          </a:xfrm>
          <a:prstGeom prst="rect">
            <a:avLst/>
          </a:prstGeom>
          <a:noFill/>
          <a:ln>
            <a:noFill/>
          </a:ln>
          <a:effectLst>
            <a:outerShdw blurRad="254000" dist="253999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bldLvl="5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15250" cy="590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4" name="Text Box 2"/>
          <p:cNvSpPr txBox="1">
            <a:spLocks/>
          </p:cNvSpPr>
          <p:nvPr/>
        </p:nvSpPr>
        <p:spPr bwMode="auto">
          <a:xfrm>
            <a:off x="7667625" y="6578600"/>
            <a:ext cx="1322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4291" tIns="32146" rIns="64291" bIns="32146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rPr>
              <a:t>Hustle &amp; Flow</a:t>
            </a:r>
            <a:endParaRPr lang="en-US" sz="2800">
              <a:solidFill>
                <a:srgbClr val="FFFFFF"/>
              </a:solidFill>
              <a:latin typeface="American Typewriter" charset="0"/>
              <a:ea typeface="ヒラギノ明朝 ProN W3" charset="0"/>
              <a:cs typeface="ヒラギノ明朝 ProN W3" charset="0"/>
              <a:sym typeface="American Typewriter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81000" y="5943600"/>
            <a:ext cx="8423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Lucida Grande" charset="0"/>
              </a:rPr>
              <a:t>Elements such as composition of the frame, lighting, and distance </a:t>
            </a:r>
          </a:p>
          <a:p>
            <a:r>
              <a:rPr lang="en-US" sz="2000">
                <a:latin typeface="Lucida Grande" charset="0"/>
              </a:rPr>
              <a:t>from the subject give information that helps tell the story.</a:t>
            </a:r>
            <a:endParaRPr lang="en-US" sz="72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22263"/>
            <a:ext cx="8232775" cy="617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/>
          </p:cNvSpPr>
          <p:nvPr/>
        </p:nvSpPr>
        <p:spPr bwMode="auto">
          <a:xfrm>
            <a:off x="7718425" y="6578600"/>
            <a:ext cx="12144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4291" tIns="32146" rIns="64291" bIns="32146">
            <a:spAutoFit/>
          </a:bodyPr>
          <a:lstStyle>
            <a:lvl1pPr defTabSz="642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20675" defTabSz="642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642938" defTabSz="642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963613" defTabSz="642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285875" defTabSz="642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17430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2002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6574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114675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FFFFFF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rPr>
              <a:t>Citizen Kane</a:t>
            </a:r>
            <a:endParaRPr lang="en-US" sz="2800">
              <a:solidFill>
                <a:srgbClr val="FFFFFF"/>
              </a:solidFill>
              <a:latin typeface="American Typewriter" charset="0"/>
              <a:ea typeface="ヒラギノ明朝 ProN W3" charset="0"/>
              <a:cs typeface="ヒラギノ明朝 ProN W3" charset="0"/>
              <a:sym typeface="American Typewriter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Shot Choice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Conventional shot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choice</a:t>
            </a:r>
          </a:p>
          <a:p>
            <a:endParaRPr lang="en-US" sz="24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S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hot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choice in establishing the world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of: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Virgin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Suicides </a:t>
            </a:r>
            <a:endParaRPr lang="en-US" sz="24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Insider </a:t>
            </a:r>
            <a:endParaRPr lang="en-US" sz="24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US" sz="800" dirty="0" smtClean="0">
                <a:solidFill>
                  <a:schemeClr val="tx1"/>
                </a:solidFill>
                <a:latin typeface="Arial"/>
                <a:cs typeface="Arial"/>
              </a:rPr>
              <a:t>(on Film </a:t>
            </a:r>
            <a:r>
              <a:rPr lang="en-US" sz="800" dirty="0">
                <a:solidFill>
                  <a:schemeClr val="tx1"/>
                </a:solidFill>
                <a:latin typeface="Arial"/>
                <a:cs typeface="Arial"/>
              </a:rPr>
              <a:t>Style </a:t>
            </a:r>
            <a:r>
              <a:rPr lang="en-US" sz="800" dirty="0" smtClean="0">
                <a:solidFill>
                  <a:schemeClr val="tx1"/>
                </a:solidFill>
                <a:latin typeface="Arial"/>
                <a:cs typeface="Arial"/>
              </a:rPr>
              <a:t>DVD </a:t>
            </a:r>
            <a:r>
              <a:rPr lang="en-US" sz="800" dirty="0">
                <a:solidFill>
                  <a:schemeClr val="tx1"/>
                </a:solidFill>
                <a:latin typeface="Arial"/>
                <a:cs typeface="Arial"/>
              </a:rPr>
              <a:t>under Cinematography/</a:t>
            </a:r>
            <a:r>
              <a:rPr lang="en-US" sz="800" dirty="0" smtClean="0">
                <a:solidFill>
                  <a:schemeClr val="tx1"/>
                </a:solidFill>
                <a:latin typeface="Arial"/>
                <a:cs typeface="Arial"/>
              </a:rPr>
              <a:t>Distance)</a:t>
            </a:r>
            <a:endParaRPr lang="en-US" sz="8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5" name="SHOT TYP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1752600"/>
            <a:ext cx="1447800" cy="8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Some “rules”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6" y="1143000"/>
            <a:ext cx="5222034" cy="54102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180° rule</a:t>
            </a:r>
          </a:p>
          <a:p>
            <a:r>
              <a:rPr lang="en-US" sz="2000" dirty="0" smtClean="0">
                <a:latin typeface="Arial"/>
                <a:cs typeface="Arial"/>
              </a:rPr>
              <a:t>This schematic shows the axis between two characters and the 180° arc on which cameras may be positioned (green). When cutting from the green arc to the red arc, the characters switch places on the screen.</a:t>
            </a:r>
          </a:p>
          <a:p>
            <a:endParaRPr lang="en-US" sz="2000" b="1" dirty="0">
              <a:latin typeface="Arial"/>
              <a:cs typeface="Arial"/>
            </a:endParaRPr>
          </a:p>
          <a:p>
            <a:endParaRPr lang="en-US" sz="2000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30° rule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moving the camera less than 30 degrees will seem like a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jump cut</a:t>
            </a:r>
            <a:r>
              <a:rPr lang="en-US" sz="2000" dirty="0" smtClean="0">
                <a:effectLst/>
                <a:latin typeface="Arial"/>
                <a:cs typeface="Arial"/>
              </a:rPr>
              <a:t> </a:t>
            </a:r>
          </a:p>
          <a:p>
            <a:endParaRPr lang="en-US" sz="2000" dirty="0" smtClean="0">
              <a:effectLst/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Cutting on action / matched action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371600"/>
            <a:ext cx="3810000" cy="3365500"/>
          </a:xfrm>
          <a:prstGeom prst="rect">
            <a:avLst/>
          </a:prstGeom>
        </p:spPr>
      </p:pic>
      <p:pic>
        <p:nvPicPr>
          <p:cNvPr id="6" name="Moviemaking Techniques180 Degree Ru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6600" y="3352800"/>
            <a:ext cx="1447800" cy="814388"/>
          </a:xfrm>
          <a:prstGeom prst="rect">
            <a:avLst/>
          </a:prstGeom>
        </p:spPr>
      </p:pic>
      <p:pic>
        <p:nvPicPr>
          <p:cNvPr id="7" name="CUTTING ON MOTION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8800" y="5257800"/>
            <a:ext cx="152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0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3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7772400" cy="381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Taxi Driver storyboards by Martin </a:t>
            </a:r>
            <a:r>
              <a:rPr lang="en-US" sz="2000" dirty="0" err="1" smtClean="0">
                <a:latin typeface="Arial"/>
                <a:cs typeface="Arial"/>
              </a:rPr>
              <a:t>Scorcese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6" name="Taxi Driver Storyboards by Martin Scorse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52600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5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sz="3600">
                <a:latin typeface="Optima ExtraBlack" charset="0"/>
              </a:rPr>
              <a:t>The Moving Image</a:t>
            </a: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762000"/>
            <a:ext cx="8305800" cy="2895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The film camera records a series of still photographs in rapid succession (usually 24 frames per second, </a:t>
            </a:r>
            <a:r>
              <a:rPr lang="ja-JP" altLang="en-US" sz="1800" dirty="0">
                <a:latin typeface="Arial"/>
                <a:cs typeface="Arial"/>
              </a:rPr>
              <a:t>“</a:t>
            </a:r>
            <a:r>
              <a:rPr lang="en-US" sz="1800" dirty="0">
                <a:latin typeface="Arial"/>
                <a:cs typeface="Arial"/>
              </a:rPr>
              <a:t>24fps</a:t>
            </a:r>
            <a:r>
              <a:rPr lang="ja-JP" altLang="en-US" sz="1800" dirty="0">
                <a:latin typeface="Arial"/>
                <a:cs typeface="Arial"/>
              </a:rPr>
              <a:t>”</a:t>
            </a:r>
            <a:r>
              <a:rPr lang="en-US" sz="1800" dirty="0">
                <a:latin typeface="Arial"/>
                <a:cs typeface="Arial"/>
              </a:rPr>
              <a:t>).</a:t>
            </a:r>
          </a:p>
          <a:p>
            <a:pPr>
              <a:lnSpc>
                <a:spcPct val="90000"/>
              </a:lnSpc>
            </a:pP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After the film is developed, these images are projected on a screen. Since the </a:t>
            </a:r>
            <a:r>
              <a:rPr lang="en-US" sz="1800" dirty="0" smtClean="0">
                <a:latin typeface="Arial"/>
                <a:cs typeface="Arial"/>
              </a:rPr>
              <a:t>brain </a:t>
            </a:r>
            <a:r>
              <a:rPr lang="en-US" sz="1800" dirty="0">
                <a:latin typeface="Arial"/>
                <a:cs typeface="Arial"/>
              </a:rPr>
              <a:t>retains the image longer than it is actually exposed to them, it melds the two images into one, creating a smooth transition between them.</a:t>
            </a:r>
          </a:p>
          <a:p>
            <a:pPr>
              <a:lnSpc>
                <a:spcPct val="90000"/>
              </a:lnSpc>
            </a:pPr>
            <a:endParaRPr lang="en-US" sz="1800" dirty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This phenomenon is called </a:t>
            </a:r>
            <a:r>
              <a:rPr lang="en-US" sz="1800" b="1" dirty="0">
                <a:latin typeface="Arial"/>
                <a:cs typeface="Arial"/>
              </a:rPr>
              <a:t>persistence of vision</a:t>
            </a:r>
            <a:r>
              <a:rPr lang="en-US" sz="1800" dirty="0">
                <a:latin typeface="Arial"/>
                <a:cs typeface="Arial"/>
              </a:rPr>
              <a:t> and is responsible for the illusion of motion in film, flip books and video. </a:t>
            </a:r>
            <a:endParaRPr lang="en-US" sz="1800" dirty="0" smtClean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6542016"/>
            <a:ext cx="3571811" cy="371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Lucida Grande" charset="0"/>
              </a:rPr>
              <a:t>How You See (1936) </a:t>
            </a:r>
            <a:endParaRPr lang="en-US" sz="1200" dirty="0" smtClean="0">
              <a:solidFill>
                <a:srgbClr val="000000"/>
              </a:solidFill>
              <a:latin typeface="Lucida Grande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800" dirty="0" smtClean="0">
                <a:solidFill>
                  <a:srgbClr val="000000"/>
                </a:solidFill>
                <a:latin typeface="Lucida Grande" charset="0"/>
                <a:hlinkClick r:id="rId3"/>
              </a:rPr>
              <a:t>http</a:t>
            </a:r>
            <a:r>
              <a:rPr lang="en-US" sz="800" dirty="0">
                <a:solidFill>
                  <a:srgbClr val="000000"/>
                </a:solidFill>
                <a:latin typeface="Lucida Grande" charset="0"/>
                <a:hlinkClick r:id="rId3"/>
              </a:rPr>
              <a:t>://video.google.com/videoplay?docid=199329636975555707#</a:t>
            </a:r>
            <a:endParaRPr lang="en-US" sz="800" dirty="0">
              <a:solidFill>
                <a:srgbClr val="000000"/>
              </a:solidFill>
              <a:latin typeface="Lucida Grand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886200"/>
            <a:ext cx="2001791" cy="215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8077" y="6310923"/>
            <a:ext cx="1252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Thaumatrope</a:t>
            </a:r>
            <a:endParaRPr lang="en-US" sz="1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r>
              <a:rPr lang="en-US" sz="3600" dirty="0">
                <a:latin typeface="Optima ExtraBlack" charset="0"/>
              </a:rPr>
              <a:t>The Moving Image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447800"/>
            <a:ext cx="4495800" cy="3962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Arial"/>
                <a:cs typeface="Arial"/>
              </a:rPr>
              <a:t>The camera works by focusing light from the scene to be photographed onto a small rectangular area of the film (the </a:t>
            </a:r>
            <a:r>
              <a:rPr lang="en-US" sz="1600" b="1" dirty="0">
                <a:latin typeface="Arial"/>
                <a:cs typeface="Arial"/>
              </a:rPr>
              <a:t>frame</a:t>
            </a:r>
            <a:r>
              <a:rPr lang="en-US" sz="1600" dirty="0">
                <a:latin typeface="Arial"/>
                <a:cs typeface="Arial"/>
              </a:rPr>
              <a:t>). </a:t>
            </a:r>
            <a:endParaRPr lang="en-US" sz="16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16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600" dirty="0" smtClean="0">
                <a:latin typeface="Arial"/>
                <a:cs typeface="Arial"/>
              </a:rPr>
              <a:t>After </a:t>
            </a:r>
            <a:r>
              <a:rPr lang="en-US" sz="1600" dirty="0">
                <a:latin typeface="Arial"/>
                <a:cs typeface="Arial"/>
              </a:rPr>
              <a:t>each frame is exposed to light the </a:t>
            </a:r>
            <a:r>
              <a:rPr lang="en-US" sz="1600" b="1" dirty="0">
                <a:latin typeface="Arial"/>
                <a:cs typeface="Arial"/>
              </a:rPr>
              <a:t>shutter</a:t>
            </a:r>
            <a:r>
              <a:rPr lang="en-US" sz="1600" dirty="0">
                <a:latin typeface="Arial"/>
                <a:cs typeface="Arial"/>
              </a:rPr>
              <a:t> blocks off the light. </a:t>
            </a:r>
            <a:endParaRPr lang="en-US" sz="16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16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600" dirty="0" smtClean="0">
                <a:latin typeface="Arial"/>
                <a:cs typeface="Arial"/>
              </a:rPr>
              <a:t>The </a:t>
            </a:r>
            <a:r>
              <a:rPr lang="en-US" sz="1600" b="1" dirty="0">
                <a:latin typeface="Arial"/>
                <a:cs typeface="Arial"/>
              </a:rPr>
              <a:t>claw</a:t>
            </a:r>
            <a:r>
              <a:rPr lang="en-US" sz="1600" dirty="0">
                <a:latin typeface="Arial"/>
                <a:cs typeface="Arial"/>
              </a:rPr>
              <a:t> then pulls more film into position and holds it in place. </a:t>
            </a:r>
            <a:endParaRPr lang="en-US" sz="16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16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600" dirty="0" smtClean="0">
                <a:latin typeface="Arial"/>
                <a:cs typeface="Arial"/>
              </a:rPr>
              <a:t>When </a:t>
            </a:r>
            <a:r>
              <a:rPr lang="en-US" sz="1600" dirty="0">
                <a:latin typeface="Arial"/>
                <a:cs typeface="Arial"/>
              </a:rPr>
              <a:t>the film is at rest, the shutter opens again, allowing light to strike the film. </a:t>
            </a:r>
            <a:endParaRPr lang="en-US" sz="16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1600" dirty="0" smtClean="0"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600" dirty="0" smtClean="0">
                <a:latin typeface="Arial"/>
                <a:cs typeface="Arial"/>
              </a:rPr>
              <a:t>This </a:t>
            </a:r>
            <a:r>
              <a:rPr lang="en-US" sz="1600" dirty="0">
                <a:latin typeface="Arial"/>
                <a:cs typeface="Arial"/>
              </a:rPr>
              <a:t>stop-start process is </a:t>
            </a:r>
            <a:r>
              <a:rPr lang="en-US" sz="1600" b="1" dirty="0">
                <a:latin typeface="Arial"/>
                <a:cs typeface="Arial"/>
              </a:rPr>
              <a:t>intermittent movement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4426857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Moviecam_schematic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5486400"/>
            <a:ext cx="1938130" cy="1044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968500" y="29670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6096000"/>
            <a:ext cx="8839200" cy="7620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Lucida Grande" charset="0"/>
              </a:rPr>
              <a:t>A film</a:t>
            </a:r>
            <a:r>
              <a:rPr lang="ja-JP" altLang="en-US" sz="2000" dirty="0">
                <a:solidFill>
                  <a:srgbClr val="000000"/>
                </a:solidFill>
                <a:latin typeface="Arial"/>
              </a:rPr>
              <a:t>’</a:t>
            </a:r>
            <a:r>
              <a:rPr lang="en-US" sz="2000" dirty="0">
                <a:solidFill>
                  <a:srgbClr val="000000"/>
                </a:solidFill>
                <a:latin typeface="Lucida Grande" charset="0"/>
              </a:rPr>
              <a:t>s format refers to the width of the film </a:t>
            </a:r>
            <a:r>
              <a:rPr lang="en-US" sz="2000" dirty="0" smtClean="0">
                <a:solidFill>
                  <a:srgbClr val="000000"/>
                </a:solidFill>
                <a:latin typeface="Lucida Grande" charset="0"/>
              </a:rPr>
              <a:t>itself (mm) </a:t>
            </a:r>
            <a:r>
              <a:rPr lang="en-US" sz="2000" dirty="0">
                <a:solidFill>
                  <a:srgbClr val="000000"/>
                </a:solidFill>
                <a:latin typeface="Lucida Grande" charset="0"/>
              </a:rPr>
              <a:t>as well as the size and shape of the image recorded onto </a:t>
            </a:r>
            <a:r>
              <a:rPr lang="en-US" sz="2000" dirty="0" smtClean="0">
                <a:solidFill>
                  <a:srgbClr val="000000"/>
                </a:solidFill>
                <a:latin typeface="Lucida Grande" charset="0"/>
              </a:rPr>
              <a:t>it (aspect ratio).</a:t>
            </a:r>
            <a:endParaRPr lang="en-US" sz="2000" dirty="0">
              <a:solidFill>
                <a:srgbClr val="000000"/>
              </a:solidFill>
              <a:latin typeface="Lucida Grande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458200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9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  <a:noFill/>
          <a:ln/>
        </p:spPr>
        <p:txBody>
          <a:bodyPr/>
          <a:lstStyle/>
          <a:p>
            <a:r>
              <a:rPr lang="en-US" sz="3600">
                <a:latin typeface="Optima ExtraBlack" charset="0"/>
              </a:rPr>
              <a:t>Film Format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968500" y="29670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90600"/>
            <a:ext cx="8839200" cy="1524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16mm and Super 16mm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(S-16) formats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use film of the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same width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or gauge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but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the size of their frames are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different.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Regular 16mm accommodates either a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sound track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or is double “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perf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”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(perforations, i.e. sprocket holes, on each side of the film).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  <a:noFill/>
          <a:ln/>
        </p:spPr>
        <p:txBody>
          <a:bodyPr/>
          <a:lstStyle/>
          <a:p>
            <a:r>
              <a:rPr lang="en-US" sz="3600">
                <a:latin typeface="Optima ExtraBlack" charset="0"/>
              </a:rPr>
              <a:t>Film Format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276600"/>
            <a:ext cx="5694617" cy="2306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95600"/>
            <a:ext cx="762000" cy="2882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019800"/>
            <a:ext cx="2386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A strip of single </a:t>
            </a:r>
            <a:r>
              <a:rPr lang="en-US" sz="1200" dirty="0" err="1">
                <a:latin typeface="Arial"/>
                <a:cs typeface="Arial"/>
              </a:rPr>
              <a:t>perf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16mm </a:t>
            </a:r>
          </a:p>
          <a:p>
            <a:r>
              <a:rPr lang="en-US" sz="1200" dirty="0" smtClean="0">
                <a:latin typeface="Arial"/>
                <a:cs typeface="Arial"/>
              </a:rPr>
              <a:t>film </a:t>
            </a:r>
            <a:r>
              <a:rPr lang="en-US" sz="1200" dirty="0">
                <a:latin typeface="Arial"/>
                <a:cs typeface="Arial"/>
              </a:rPr>
              <a:t>with Super 16-sized frames.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124200"/>
            <a:ext cx="1414956" cy="2501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1800" y="5943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16mm </a:t>
            </a:r>
            <a:r>
              <a:rPr lang="en-US" sz="1200" dirty="0">
                <a:latin typeface="Arial"/>
                <a:cs typeface="Arial"/>
              </a:rPr>
              <a:t>sound movie – </a:t>
            </a:r>
            <a:r>
              <a:rPr lang="en-US" sz="1200" dirty="0" smtClean="0">
                <a:latin typeface="Arial"/>
                <a:cs typeface="Arial"/>
              </a:rPr>
              <a:t>with sound </a:t>
            </a:r>
            <a:r>
              <a:rPr lang="en-US" sz="1200" dirty="0">
                <a:latin typeface="Arial"/>
                <a:cs typeface="Arial"/>
              </a:rPr>
              <a:t>track on single perforation film stock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609600"/>
            <a:ext cx="3657600" cy="609600"/>
          </a:xfrm>
        </p:spPr>
        <p:txBody>
          <a:bodyPr/>
          <a:lstStyle/>
          <a:p>
            <a:r>
              <a:rPr lang="en-US" sz="3600">
                <a:latin typeface="Optima ExtraBlack" charset="0"/>
              </a:rPr>
              <a:t>Film Format</a:t>
            </a: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23054" y="1447800"/>
            <a:ext cx="3886200" cy="2209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2000" dirty="0">
              <a:solidFill>
                <a:srgbClr val="000000"/>
              </a:solidFill>
              <a:latin typeface="Lucida Grande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Lucida Grande" charset="0"/>
              </a:rPr>
              <a:t>The shape of the frame is described by the proportions of the rectangle: the width of the frame divided by the height is the </a:t>
            </a:r>
            <a:r>
              <a:rPr lang="en-US" sz="2000" b="1" dirty="0">
                <a:solidFill>
                  <a:srgbClr val="000000"/>
                </a:solidFill>
                <a:latin typeface="Lucida Grande" charset="0"/>
              </a:rPr>
              <a:t>aspect ratio</a:t>
            </a:r>
            <a:r>
              <a:rPr lang="en-US" sz="2000" dirty="0" smtClean="0">
                <a:solidFill>
                  <a:srgbClr val="000000"/>
                </a:solidFill>
                <a:latin typeface="Lucida Grande" charset="0"/>
              </a:rPr>
              <a:t>.</a:t>
            </a:r>
            <a:endParaRPr lang="en-US" sz="2000" dirty="0">
              <a:solidFill>
                <a:srgbClr val="000000"/>
              </a:solidFill>
              <a:latin typeface="Lucida Grande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300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68500" y="29670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09600"/>
            <a:ext cx="4189412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10200" y="6400800"/>
            <a:ext cx="2743200" cy="23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n-US" sz="1000" dirty="0">
              <a:solidFill>
                <a:srgbClr val="000000"/>
              </a:solidFill>
              <a:latin typeface="Lucida Grande" charset="0"/>
            </a:endParaRPr>
          </a:p>
        </p:txBody>
      </p:sp>
      <p:pic>
        <p:nvPicPr>
          <p:cNvPr id="3" name="Aspect Rati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495800"/>
            <a:ext cx="2362200" cy="1771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5133" y="6502480"/>
            <a:ext cx="1531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Lucida Grande"/>
                <a:cs typeface="Lucida Grande"/>
              </a:rPr>
              <a:t>Aspect Ratio by Bryan Way</a:t>
            </a:r>
            <a:endParaRPr lang="en-US" sz="800" dirty="0">
              <a:latin typeface="Lucida Grande"/>
              <a:cs typeface="Lucida Grand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924800" cy="5562600"/>
          </a:xfrm>
          <a:prstGeom prst="rect">
            <a:avLst/>
          </a:prstGeom>
          <a:noFill/>
          <a:ln>
            <a:noFill/>
          </a:ln>
          <a:effectLst>
            <a:outerShdw blurRad="254000" dist="253999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517525" y="107950"/>
            <a:ext cx="8143875" cy="958850"/>
          </a:xfrm>
          <a:ln/>
        </p:spPr>
        <p:txBody>
          <a:bodyPr rIns="35717"/>
          <a:lstStyle/>
          <a:p>
            <a:r>
              <a:rPr lang="en-US" dirty="0">
                <a:solidFill>
                  <a:schemeClr val="tx1"/>
                </a:solidFill>
                <a:latin typeface="Lucida Grande" charset="0"/>
              </a:rPr>
              <a:t>SHOT SIZES &amp; TYPES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07950"/>
            <a:ext cx="4343400" cy="1035050"/>
          </a:xfrm>
          <a:ln/>
        </p:spPr>
        <p:txBody>
          <a:bodyPr rIns="35717"/>
          <a:lstStyle/>
          <a:p>
            <a:r>
              <a:rPr lang="en-US" sz="3600" dirty="0">
                <a:solidFill>
                  <a:srgbClr val="000000"/>
                </a:solidFill>
                <a:latin typeface="Lucida Grande" charset="0"/>
              </a:rPr>
              <a:t>Establishing Shot</a:t>
            </a:r>
            <a:endParaRPr lang="en-US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762000" y="1295400"/>
            <a:ext cx="4724400" cy="1941513"/>
          </a:xfrm>
          <a:ln/>
        </p:spPr>
        <p:txBody>
          <a:bodyPr rIns="35717" anchor="ctr"/>
          <a:lstStyle/>
          <a:p>
            <a:pPr marL="801688" indent="-458788">
              <a:lnSpc>
                <a:spcPct val="90000"/>
              </a:lnSpc>
              <a:buSzPct val="120000"/>
              <a:buFontTx/>
              <a:buNone/>
            </a:pPr>
            <a:r>
              <a:rPr lang="en-US" sz="2000">
                <a:latin typeface="Lucida Grande" charset="0"/>
              </a:rPr>
              <a:t>	A wide angle shot that shows the location of the scene.</a:t>
            </a:r>
          </a:p>
          <a:p>
            <a:pPr marL="801688" indent="-458788">
              <a:lnSpc>
                <a:spcPct val="90000"/>
              </a:lnSpc>
              <a:buSzPct val="120000"/>
              <a:buFontTx/>
              <a:buNone/>
            </a:pPr>
            <a:endParaRPr lang="en-US" sz="2000">
              <a:latin typeface="Lucida Grande" charset="0"/>
            </a:endParaRPr>
          </a:p>
          <a:p>
            <a:pPr marL="801688" indent="-458788">
              <a:lnSpc>
                <a:spcPct val="90000"/>
              </a:lnSpc>
              <a:buSzPct val="120000"/>
              <a:buFontTx/>
              <a:buNone/>
            </a:pPr>
            <a:r>
              <a:rPr lang="en-US" sz="2000">
                <a:latin typeface="Lucida Grande" charset="0"/>
              </a:rPr>
              <a:t>	Helps to familiarize the audience with where the scene is taking place</a:t>
            </a:r>
            <a:endParaRPr lang="en-US">
              <a:latin typeface="Lucida Grande" charset="0"/>
            </a:endParaRP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95650"/>
            <a:ext cx="63246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0"/>
            <a:ext cx="433070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bldLvl="5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1015</Words>
  <Application>Microsoft Macintosh PowerPoint</Application>
  <PresentationFormat>On-screen Show (4:3)</PresentationFormat>
  <Paragraphs>109</Paragraphs>
  <Slides>25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Blank Presentation</vt:lpstr>
      <vt:lpstr>The Film System</vt:lpstr>
      <vt:lpstr>The Moving Image</vt:lpstr>
      <vt:lpstr>The Moving Image</vt:lpstr>
      <vt:lpstr>The Moving Image</vt:lpstr>
      <vt:lpstr>Film Format</vt:lpstr>
      <vt:lpstr>Film Format</vt:lpstr>
      <vt:lpstr>Film Format</vt:lpstr>
      <vt:lpstr>SHOT SIZES &amp; TYPES</vt:lpstr>
      <vt:lpstr>Establishing Shot</vt:lpstr>
      <vt:lpstr>Wide Shot (WS)</vt:lpstr>
      <vt:lpstr>Medium Shot (MS)</vt:lpstr>
      <vt:lpstr>Close-up (CU)</vt:lpstr>
      <vt:lpstr>Extreme Close-up (ECU)</vt:lpstr>
      <vt:lpstr>Two Shot</vt:lpstr>
      <vt:lpstr>Over the Shoulder (OTS)</vt:lpstr>
      <vt:lpstr>Point of View (POV)</vt:lpstr>
      <vt:lpstr>Cut Away (CA) or Insert</vt:lpstr>
      <vt:lpstr>High Angle</vt:lpstr>
      <vt:lpstr>Low Angle</vt:lpstr>
      <vt:lpstr>Leading Looks</vt:lpstr>
      <vt:lpstr>PowerPoint Presentation</vt:lpstr>
      <vt:lpstr>PowerPoint Presentation</vt:lpstr>
      <vt:lpstr>Shot Choice</vt:lpstr>
      <vt:lpstr>Some “rules”</vt:lpstr>
      <vt:lpstr>PowerPoint Presentation</vt:lpstr>
    </vt:vector>
  </TitlesOfParts>
  <Company>Orion Consulting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Film System</dc:title>
  <dc:creator>Sam Hoover</dc:creator>
  <cp:lastModifiedBy>Karen Dee Carpenter</cp:lastModifiedBy>
  <cp:revision>42</cp:revision>
  <dcterms:created xsi:type="dcterms:W3CDTF">2010-04-05T02:20:01Z</dcterms:created>
  <dcterms:modified xsi:type="dcterms:W3CDTF">2012-08-29T04:05:24Z</dcterms:modified>
</cp:coreProperties>
</file>