
<file path=[Content_Types].xml><?xml version="1.0" encoding="utf-8"?>
<Types xmlns="http://schemas.openxmlformats.org/package/2006/content-types">
  <Default Extension="xml" ContentType="application/xml"/>
  <Default Extension="jpeg" ContentType="image/jpeg"/>
  <Default Extension="mov" ContentType="video/unknown"/>
  <Default Extension="png" ContentType="image/pn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7"/>
  </p:notesMasterIdLst>
  <p:sldIdLst>
    <p:sldId id="256" r:id="rId2"/>
    <p:sldId id="267" r:id="rId3"/>
    <p:sldId id="297" r:id="rId4"/>
    <p:sldId id="283" r:id="rId5"/>
    <p:sldId id="285" r:id="rId6"/>
    <p:sldId id="300" r:id="rId7"/>
    <p:sldId id="277" r:id="rId8"/>
    <p:sldId id="270" r:id="rId9"/>
    <p:sldId id="299" r:id="rId10"/>
    <p:sldId id="294" r:id="rId11"/>
    <p:sldId id="293" r:id="rId12"/>
    <p:sldId id="302" r:id="rId13"/>
    <p:sldId id="301" r:id="rId14"/>
    <p:sldId id="296" r:id="rId15"/>
    <p:sldId id="268" r:id="rId1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12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4" Type="http://schemas.openxmlformats.org/officeDocument/2006/relationships/slide" Target="slides/slide13.xml"/><Relationship Id="rId20" Type="http://schemas.openxmlformats.org/officeDocument/2006/relationships/viewProps" Target="viewProps.xml"/><Relationship Id="rId4" Type="http://schemas.openxmlformats.org/officeDocument/2006/relationships/slide" Target="slides/slide3.xml"/><Relationship Id="rId21" Type="http://schemas.openxmlformats.org/officeDocument/2006/relationships/theme" Target="theme/theme1.xml"/><Relationship Id="rId22" Type="http://schemas.openxmlformats.org/officeDocument/2006/relationships/tableStyles" Target="tableStyles.xml"/><Relationship Id="rId7" Type="http://schemas.openxmlformats.org/officeDocument/2006/relationships/slide" Target="slides/slide6.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16" Type="http://schemas.openxmlformats.org/officeDocument/2006/relationships/slide" Target="slides/slide15.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5" Type="http://schemas.openxmlformats.org/officeDocument/2006/relationships/slide" Target="slides/slide4.xml"/><Relationship Id="rId15" Type="http://schemas.openxmlformats.org/officeDocument/2006/relationships/slide" Target="slides/slide14.xml"/><Relationship Id="rId12" Type="http://schemas.openxmlformats.org/officeDocument/2006/relationships/slide" Target="slides/slide11.xml"/><Relationship Id="rId17" Type="http://schemas.openxmlformats.org/officeDocument/2006/relationships/notesMaster" Target="notesMasters/notesMaster1.xml"/><Relationship Id="rId19" Type="http://schemas.openxmlformats.org/officeDocument/2006/relationships/presProps" Target="presProps.xml"/><Relationship Id="rId2" Type="http://schemas.openxmlformats.org/officeDocument/2006/relationships/slide" Target="slides/slide1.xml"/><Relationship Id="rId9" Type="http://schemas.openxmlformats.org/officeDocument/2006/relationships/slide" Target="slides/slide8.xml"/><Relationship Id="rId3" Type="http://schemas.openxmlformats.org/officeDocument/2006/relationships/slide" Target="slides/slide2.xml"/><Relationship Id="rId18"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2C808940-970E-6E49-A584-D6321D278C2C}" type="slidenum">
              <a:rPr lang="en-US"/>
              <a:pPr>
                <a:defRPr/>
              </a:pPr>
              <a:t>‹#›</a:t>
            </a:fld>
            <a:endParaRPr lang="en-US"/>
          </a:p>
        </p:txBody>
      </p:sp>
    </p:spTree>
    <p:extLst>
      <p:ext uri="{BB962C8B-B14F-4D97-AF65-F5344CB8AC3E}">
        <p14:creationId xmlns:p14="http://schemas.microsoft.com/office/powerpoint/2010/main" val="8819352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80" charset="0"/>
        <a:ea typeface="ＭＳ Ｐゴシック" pitchFamily="80" charset="-128"/>
        <a:cs typeface="ＭＳ Ｐゴシック" pitchFamily="80" charset="-128"/>
      </a:defRPr>
    </a:lvl1pPr>
    <a:lvl2pPr marL="457200" algn="l" rtl="0" eaLnBrk="0" fontAlgn="base" hangingPunct="0">
      <a:spcBef>
        <a:spcPct val="30000"/>
      </a:spcBef>
      <a:spcAft>
        <a:spcPct val="0"/>
      </a:spcAft>
      <a:defRPr sz="1200" kern="1200">
        <a:solidFill>
          <a:schemeClr val="tx1"/>
        </a:solidFill>
        <a:latin typeface="Times" pitchFamily="80" charset="0"/>
        <a:ea typeface="ＭＳ Ｐゴシック" pitchFamily="80" charset="-128"/>
        <a:cs typeface="+mn-cs"/>
      </a:defRPr>
    </a:lvl2pPr>
    <a:lvl3pPr marL="914400" algn="l" rtl="0" eaLnBrk="0" fontAlgn="base" hangingPunct="0">
      <a:spcBef>
        <a:spcPct val="30000"/>
      </a:spcBef>
      <a:spcAft>
        <a:spcPct val="0"/>
      </a:spcAft>
      <a:defRPr sz="1200" kern="1200">
        <a:solidFill>
          <a:schemeClr val="tx1"/>
        </a:solidFill>
        <a:latin typeface="Times" pitchFamily="80" charset="0"/>
        <a:ea typeface="ＭＳ Ｐゴシック" pitchFamily="80" charset="-128"/>
        <a:cs typeface="+mn-cs"/>
      </a:defRPr>
    </a:lvl3pPr>
    <a:lvl4pPr marL="1371600" algn="l" rtl="0" eaLnBrk="0" fontAlgn="base" hangingPunct="0">
      <a:spcBef>
        <a:spcPct val="30000"/>
      </a:spcBef>
      <a:spcAft>
        <a:spcPct val="0"/>
      </a:spcAft>
      <a:defRPr sz="1200" kern="1200">
        <a:solidFill>
          <a:schemeClr val="tx1"/>
        </a:solidFill>
        <a:latin typeface="Times" pitchFamily="80" charset="0"/>
        <a:ea typeface="ＭＳ Ｐゴシック" pitchFamily="80" charset="-128"/>
        <a:cs typeface="+mn-cs"/>
      </a:defRPr>
    </a:lvl4pPr>
    <a:lvl5pPr marL="1828800" algn="l" rtl="0" eaLnBrk="0" fontAlgn="base" hangingPunct="0">
      <a:spcBef>
        <a:spcPct val="30000"/>
      </a:spcBef>
      <a:spcAft>
        <a:spcPct val="0"/>
      </a:spcAft>
      <a:defRPr sz="1200" kern="1200">
        <a:solidFill>
          <a:schemeClr val="tx1"/>
        </a:solidFill>
        <a:latin typeface="Times" pitchFamily="80" charset="0"/>
        <a:ea typeface="ＭＳ Ｐゴシック" pitchFamily="8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DBFD1F4-6383-914C-B426-8113E950F996}" type="slidenum">
              <a:rPr lang="en-US" sz="1200"/>
              <a:pPr/>
              <a:t>2</a:t>
            </a:fld>
            <a:endParaRPr lang="en-US" sz="1200"/>
          </a:p>
        </p:txBody>
      </p:sp>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A57790C-CFD4-FC4F-B30C-B32A84BAF3A5}" type="slidenum">
              <a:rPr lang="en-US" sz="1200"/>
              <a:pPr/>
              <a:t>3</a:t>
            </a:fld>
            <a:endParaRPr lang="en-US" sz="1200"/>
          </a:p>
        </p:txBody>
      </p:sp>
      <p:sp>
        <p:nvSpPr>
          <p:cNvPr id="18434" name="Rectangle 2"/>
          <p:cNvSpPr>
            <a:spLocks noGrp="1" noRot="1" noChangeAspect="1" noChangeArrowheads="1"/>
          </p:cNvSpPr>
          <p:nvPr>
            <p:ph type="sldImg"/>
          </p:nvPr>
        </p:nvSpPr>
        <p:spPr>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9007EDB-D49C-0040-81FD-0BEC5B958F74}" type="slidenum">
              <a:rPr lang="en-US" sz="1200"/>
              <a:pPr/>
              <a:t>5</a:t>
            </a:fld>
            <a:endParaRPr lang="en-US" sz="1200"/>
          </a:p>
        </p:txBody>
      </p:sp>
      <p:sp>
        <p:nvSpPr>
          <p:cNvPr id="21506" name="Rectangle 2"/>
          <p:cNvSpPr>
            <a:spLocks noGrp="1" noRot="1" noChangeAspect="1" noChangeArrowheads="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BC4BB42-A91F-7A4B-8E22-D4EF3F52EB8C}" type="slidenum">
              <a:rPr lang="en-US" sz="1200"/>
              <a:pPr/>
              <a:t>7</a:t>
            </a:fld>
            <a:endParaRPr lang="en-US" sz="1200"/>
          </a:p>
        </p:txBody>
      </p:sp>
      <p:sp>
        <p:nvSpPr>
          <p:cNvPr id="24578" name="Rectangle 2"/>
          <p:cNvSpPr>
            <a:spLocks noGrp="1" noRot="1" noChangeAspect="1" noChangeArrowheads="1"/>
          </p:cNvSpPr>
          <p:nvPr>
            <p:ph type="sldImg"/>
          </p:nvPr>
        </p:nvSpPr>
        <p:spPr>
          <a:solidFill>
            <a:srgbClr val="FFFFFF"/>
          </a:solidFill>
          <a:ln/>
        </p:spPr>
      </p:sp>
      <p:sp>
        <p:nvSpPr>
          <p:cNvPr id="24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72CD0EF-9042-DA47-AA3B-CEF684E831F3}" type="slidenum">
              <a:rPr lang="en-US" sz="1200"/>
              <a:pPr/>
              <a:t>8</a:t>
            </a:fld>
            <a:endParaRPr lang="en-US" sz="1200"/>
          </a:p>
        </p:txBody>
      </p:sp>
      <p:sp>
        <p:nvSpPr>
          <p:cNvPr id="26626" name="Rectangle 2"/>
          <p:cNvSpPr>
            <a:spLocks noGrp="1" noRot="1" noChangeAspect="1" noChangeArrowheads="1"/>
          </p:cNvSpPr>
          <p:nvPr>
            <p:ph type="sldImg"/>
          </p:nvPr>
        </p:nvSpPr>
        <p:spPr>
          <a:solidFill>
            <a:srgbClr val="FFFFFF"/>
          </a:solidFill>
          <a:ln/>
        </p:spPr>
      </p:sp>
      <p:sp>
        <p:nvSpPr>
          <p:cNvPr id="26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781A778-A34D-F140-87A5-FF214DF8DACD}" type="slidenum">
              <a:rPr lang="en-US" sz="1200"/>
              <a:pPr/>
              <a:t>9</a:t>
            </a:fld>
            <a:endParaRPr lang="en-US" sz="1200"/>
          </a:p>
        </p:txBody>
      </p:sp>
      <p:sp>
        <p:nvSpPr>
          <p:cNvPr id="28674" name="Rectangle 2"/>
          <p:cNvSpPr>
            <a:spLocks noGrp="1" noRot="1" noChangeAspect="1" noChangeArrowheads="1"/>
          </p:cNvSpPr>
          <p:nvPr>
            <p:ph type="sldImg"/>
          </p:nvPr>
        </p:nvSpPr>
        <p:spPr>
          <a:solidFill>
            <a:srgbClr val="FFFFFF"/>
          </a:solidFill>
          <a:ln/>
        </p:spPr>
      </p:sp>
      <p:sp>
        <p:nvSpPr>
          <p:cNvPr id="28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C808940-970E-6E49-A584-D6321D278C2C}" type="slidenum">
              <a:rPr lang="en-US" smtClean="0"/>
              <a:pPr>
                <a:defRPr/>
              </a:pPr>
              <a:t>11</a:t>
            </a:fld>
            <a:endParaRPr lang="en-US"/>
          </a:p>
        </p:txBody>
      </p:sp>
    </p:spTree>
    <p:extLst>
      <p:ext uri="{BB962C8B-B14F-4D97-AF65-F5344CB8AC3E}">
        <p14:creationId xmlns:p14="http://schemas.microsoft.com/office/powerpoint/2010/main" val="700768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3769410-35B0-8B42-9078-62ECCA273EFD}" type="slidenum">
              <a:rPr lang="en-US" sz="1200"/>
              <a:pPr/>
              <a:t>13</a:t>
            </a:fld>
            <a:endParaRPr lang="en-US" sz="1200"/>
          </a:p>
        </p:txBody>
      </p:sp>
      <p:sp>
        <p:nvSpPr>
          <p:cNvPr id="33794" name="Rectangle 2"/>
          <p:cNvSpPr>
            <a:spLocks noGrp="1" noRot="1" noChangeAspect="1" noChangeArrowheads="1"/>
          </p:cNvSpPr>
          <p:nvPr>
            <p:ph type="sldImg"/>
          </p:nvPr>
        </p:nvSpPr>
        <p:spPr>
          <a:solidFill>
            <a:srgbClr val="FFFFFF"/>
          </a:solidFill>
          <a:ln/>
        </p:spPr>
      </p:sp>
      <p:sp>
        <p:nvSpPr>
          <p:cNvPr id="33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B55F328-E8D0-DD4E-AE9F-CAA6938E1226}" type="slidenum">
              <a:rPr lang="en-US" sz="1200"/>
              <a:pPr/>
              <a:t>15</a:t>
            </a:fld>
            <a:endParaRPr lang="en-US" sz="1200"/>
          </a:p>
        </p:txBody>
      </p:sp>
      <p:sp>
        <p:nvSpPr>
          <p:cNvPr id="36866" name="Rectangle 2"/>
          <p:cNvSpPr>
            <a:spLocks noGrp="1" noRot="1" noChangeAspect="1" noChangeArrowheads="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35BD68-5DE4-6545-9C58-6FCF7142385D}" type="slidenum">
              <a:rPr lang="en-US"/>
              <a:pPr>
                <a:defRPr/>
              </a:pPr>
              <a:t>‹#›</a:t>
            </a:fld>
            <a:endParaRPr lang="en-US"/>
          </a:p>
        </p:txBody>
      </p:sp>
    </p:spTree>
    <p:extLst>
      <p:ext uri="{BB962C8B-B14F-4D97-AF65-F5344CB8AC3E}">
        <p14:creationId xmlns:p14="http://schemas.microsoft.com/office/powerpoint/2010/main" val="3532482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4AB02A-7168-5042-95AC-333B4451F969}" type="slidenum">
              <a:rPr lang="en-US"/>
              <a:pPr>
                <a:defRPr/>
              </a:pPr>
              <a:t>‹#›</a:t>
            </a:fld>
            <a:endParaRPr lang="en-US"/>
          </a:p>
        </p:txBody>
      </p:sp>
    </p:spTree>
    <p:extLst>
      <p:ext uri="{BB962C8B-B14F-4D97-AF65-F5344CB8AC3E}">
        <p14:creationId xmlns:p14="http://schemas.microsoft.com/office/powerpoint/2010/main" val="2643477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10C0E3-242B-9F44-AEFA-6344449C9486}" type="slidenum">
              <a:rPr lang="en-US"/>
              <a:pPr>
                <a:defRPr/>
              </a:pPr>
              <a:t>‹#›</a:t>
            </a:fld>
            <a:endParaRPr lang="en-US"/>
          </a:p>
        </p:txBody>
      </p:sp>
    </p:spTree>
    <p:extLst>
      <p:ext uri="{BB962C8B-B14F-4D97-AF65-F5344CB8AC3E}">
        <p14:creationId xmlns:p14="http://schemas.microsoft.com/office/powerpoint/2010/main" val="268862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81FEA1-A029-7F42-9DDF-22EE32B4E8AD}" type="slidenum">
              <a:rPr lang="en-US"/>
              <a:pPr>
                <a:defRPr/>
              </a:pPr>
              <a:t>‹#›</a:t>
            </a:fld>
            <a:endParaRPr lang="en-US"/>
          </a:p>
        </p:txBody>
      </p:sp>
    </p:spTree>
    <p:extLst>
      <p:ext uri="{BB962C8B-B14F-4D97-AF65-F5344CB8AC3E}">
        <p14:creationId xmlns:p14="http://schemas.microsoft.com/office/powerpoint/2010/main" val="4205794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C2D28-D03E-BD45-9D35-389DE9CAB56B}" type="slidenum">
              <a:rPr lang="en-US"/>
              <a:pPr>
                <a:defRPr/>
              </a:pPr>
              <a:t>‹#›</a:t>
            </a:fld>
            <a:endParaRPr lang="en-US"/>
          </a:p>
        </p:txBody>
      </p:sp>
    </p:spTree>
    <p:extLst>
      <p:ext uri="{BB962C8B-B14F-4D97-AF65-F5344CB8AC3E}">
        <p14:creationId xmlns:p14="http://schemas.microsoft.com/office/powerpoint/2010/main" val="2799178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441094-0A31-5B47-9BCE-1FDF462725EB}" type="slidenum">
              <a:rPr lang="en-US"/>
              <a:pPr>
                <a:defRPr/>
              </a:pPr>
              <a:t>‹#›</a:t>
            </a:fld>
            <a:endParaRPr lang="en-US"/>
          </a:p>
        </p:txBody>
      </p:sp>
    </p:spTree>
    <p:extLst>
      <p:ext uri="{BB962C8B-B14F-4D97-AF65-F5344CB8AC3E}">
        <p14:creationId xmlns:p14="http://schemas.microsoft.com/office/powerpoint/2010/main" val="400426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01DFD1C-03D8-C949-B10F-7EAB97393A1B}" type="slidenum">
              <a:rPr lang="en-US"/>
              <a:pPr>
                <a:defRPr/>
              </a:pPr>
              <a:t>‹#›</a:t>
            </a:fld>
            <a:endParaRPr lang="en-US"/>
          </a:p>
        </p:txBody>
      </p:sp>
    </p:spTree>
    <p:extLst>
      <p:ext uri="{BB962C8B-B14F-4D97-AF65-F5344CB8AC3E}">
        <p14:creationId xmlns:p14="http://schemas.microsoft.com/office/powerpoint/2010/main" val="3289363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69FD9C2-15B8-3443-917A-0D2998DF94B5}" type="slidenum">
              <a:rPr lang="en-US"/>
              <a:pPr>
                <a:defRPr/>
              </a:pPr>
              <a:t>‹#›</a:t>
            </a:fld>
            <a:endParaRPr lang="en-US"/>
          </a:p>
        </p:txBody>
      </p:sp>
    </p:spTree>
    <p:extLst>
      <p:ext uri="{BB962C8B-B14F-4D97-AF65-F5344CB8AC3E}">
        <p14:creationId xmlns:p14="http://schemas.microsoft.com/office/powerpoint/2010/main" val="1526865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448E1E4-1ED9-8647-A772-372D9A09C288}" type="slidenum">
              <a:rPr lang="en-US"/>
              <a:pPr>
                <a:defRPr/>
              </a:pPr>
              <a:t>‹#›</a:t>
            </a:fld>
            <a:endParaRPr lang="en-US"/>
          </a:p>
        </p:txBody>
      </p:sp>
    </p:spTree>
    <p:extLst>
      <p:ext uri="{BB962C8B-B14F-4D97-AF65-F5344CB8AC3E}">
        <p14:creationId xmlns:p14="http://schemas.microsoft.com/office/powerpoint/2010/main" val="2762243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147AE1-E9E7-3D42-A29A-663B0720E6FF}" type="slidenum">
              <a:rPr lang="en-US"/>
              <a:pPr>
                <a:defRPr/>
              </a:pPr>
              <a:t>‹#›</a:t>
            </a:fld>
            <a:endParaRPr lang="en-US"/>
          </a:p>
        </p:txBody>
      </p:sp>
    </p:spTree>
    <p:extLst>
      <p:ext uri="{BB962C8B-B14F-4D97-AF65-F5344CB8AC3E}">
        <p14:creationId xmlns:p14="http://schemas.microsoft.com/office/powerpoint/2010/main" val="259346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36EB1B-2B3E-CB43-B5BE-A49BC126D96C}" type="slidenum">
              <a:rPr lang="en-US"/>
              <a:pPr>
                <a:defRPr/>
              </a:pPr>
              <a:t>‹#›</a:t>
            </a:fld>
            <a:endParaRPr lang="en-US"/>
          </a:p>
        </p:txBody>
      </p:sp>
    </p:spTree>
    <p:extLst>
      <p:ext uri="{BB962C8B-B14F-4D97-AF65-F5344CB8AC3E}">
        <p14:creationId xmlns:p14="http://schemas.microsoft.com/office/powerpoint/2010/main" val="132685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4A52AC7A-BCB8-B54C-977D-A3D4B885C5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80" charset="-128"/>
          <a:cs typeface="ＭＳ Ｐゴシック" pitchFamily="80" charset="-128"/>
        </a:defRPr>
      </a:lvl1pPr>
      <a:lvl2pPr algn="ctr" rtl="0" eaLnBrk="0" fontAlgn="base" hangingPunct="0">
        <a:spcBef>
          <a:spcPct val="0"/>
        </a:spcBef>
        <a:spcAft>
          <a:spcPct val="0"/>
        </a:spcAft>
        <a:defRPr sz="4400">
          <a:solidFill>
            <a:schemeClr val="tx2"/>
          </a:solidFill>
          <a:latin typeface="Times" pitchFamily="80" charset="0"/>
          <a:ea typeface="ＭＳ Ｐゴシック" pitchFamily="80" charset="-128"/>
          <a:cs typeface="ＭＳ Ｐゴシック" pitchFamily="80" charset="-128"/>
        </a:defRPr>
      </a:lvl2pPr>
      <a:lvl3pPr algn="ctr" rtl="0" eaLnBrk="0" fontAlgn="base" hangingPunct="0">
        <a:spcBef>
          <a:spcPct val="0"/>
        </a:spcBef>
        <a:spcAft>
          <a:spcPct val="0"/>
        </a:spcAft>
        <a:defRPr sz="4400">
          <a:solidFill>
            <a:schemeClr val="tx2"/>
          </a:solidFill>
          <a:latin typeface="Times" pitchFamily="80" charset="0"/>
          <a:ea typeface="ＭＳ Ｐゴシック" pitchFamily="80" charset="-128"/>
          <a:cs typeface="ＭＳ Ｐゴシック" pitchFamily="80" charset="-128"/>
        </a:defRPr>
      </a:lvl3pPr>
      <a:lvl4pPr algn="ctr" rtl="0" eaLnBrk="0" fontAlgn="base" hangingPunct="0">
        <a:spcBef>
          <a:spcPct val="0"/>
        </a:spcBef>
        <a:spcAft>
          <a:spcPct val="0"/>
        </a:spcAft>
        <a:defRPr sz="4400">
          <a:solidFill>
            <a:schemeClr val="tx2"/>
          </a:solidFill>
          <a:latin typeface="Times" pitchFamily="80" charset="0"/>
          <a:ea typeface="ＭＳ Ｐゴシック" pitchFamily="80" charset="-128"/>
          <a:cs typeface="ＭＳ Ｐゴシック" pitchFamily="80" charset="-128"/>
        </a:defRPr>
      </a:lvl4pPr>
      <a:lvl5pPr algn="ctr" rtl="0" eaLnBrk="0" fontAlgn="base" hangingPunct="0">
        <a:spcBef>
          <a:spcPct val="0"/>
        </a:spcBef>
        <a:spcAft>
          <a:spcPct val="0"/>
        </a:spcAft>
        <a:defRPr sz="4400">
          <a:solidFill>
            <a:schemeClr val="tx2"/>
          </a:solidFill>
          <a:latin typeface="Times" pitchFamily="80" charset="0"/>
          <a:ea typeface="ＭＳ Ｐゴシック" pitchFamily="80" charset="-128"/>
          <a:cs typeface="ＭＳ Ｐゴシック" pitchFamily="80" charset="-128"/>
        </a:defRPr>
      </a:lvl5pPr>
      <a:lvl6pPr marL="457200" algn="ctr" rtl="0" fontAlgn="base">
        <a:spcBef>
          <a:spcPct val="0"/>
        </a:spcBef>
        <a:spcAft>
          <a:spcPct val="0"/>
        </a:spcAft>
        <a:defRPr sz="4400">
          <a:solidFill>
            <a:schemeClr val="tx2"/>
          </a:solidFill>
          <a:latin typeface="Times" pitchFamily="80" charset="0"/>
        </a:defRPr>
      </a:lvl6pPr>
      <a:lvl7pPr marL="914400" algn="ctr" rtl="0" fontAlgn="base">
        <a:spcBef>
          <a:spcPct val="0"/>
        </a:spcBef>
        <a:spcAft>
          <a:spcPct val="0"/>
        </a:spcAft>
        <a:defRPr sz="4400">
          <a:solidFill>
            <a:schemeClr val="tx2"/>
          </a:solidFill>
          <a:latin typeface="Times" pitchFamily="80" charset="0"/>
        </a:defRPr>
      </a:lvl7pPr>
      <a:lvl8pPr marL="1371600" algn="ctr" rtl="0" fontAlgn="base">
        <a:spcBef>
          <a:spcPct val="0"/>
        </a:spcBef>
        <a:spcAft>
          <a:spcPct val="0"/>
        </a:spcAft>
        <a:defRPr sz="4400">
          <a:solidFill>
            <a:schemeClr val="tx2"/>
          </a:solidFill>
          <a:latin typeface="Times" pitchFamily="80" charset="0"/>
        </a:defRPr>
      </a:lvl8pPr>
      <a:lvl9pPr marL="1828800" algn="ctr" rtl="0" fontAlgn="base">
        <a:spcBef>
          <a:spcPct val="0"/>
        </a:spcBef>
        <a:spcAft>
          <a:spcPct val="0"/>
        </a:spcAft>
        <a:defRPr sz="4400">
          <a:solidFill>
            <a:schemeClr val="tx2"/>
          </a:solidFill>
          <a:latin typeface="Times" pitchFamily="8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pitchFamily="8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8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8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8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8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4" Type="http://schemas.openxmlformats.org/officeDocument/2006/relationships/image" Target="../media/image15.png"/><Relationship Id="rId1" Type="http://schemas.microsoft.com/office/2007/relationships/media" Target="file://localhost/Volumes/Iomega%20eGo/CTVA%20250%20lectures,%20lessons/25.%20Sound%20Editing%201%20and%2026.%20Rough%20Cuts/The%20Sixth%20Sense%20-%20Ending.mov" TargetMode="External"/><Relationship Id="rId2" Type="http://schemas.openxmlformats.org/officeDocument/2006/relationships/video" Target="file://localhost/Volumes/Iomega%20eGo/CTVA%20250%20lectures,%20lessons/25.%20Sound%20Editing%201%20and%2026.%20Rough%20Cuts/The%20Sixth%20Sense%20-%20Ending.mov" TargetMode="External"/><Relationship Id="rId3"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7.xml"/><Relationship Id="rId4" Type="http://schemas.openxmlformats.org/officeDocument/2006/relationships/audio" Target="file://localhost/Volumes/Iomega%20eGo/CTVA%20250%20lectures,%20lessons/25.%20Sound%20Editing%201%20and%2026.%20Rough%20Cuts/NearDog.mov" TargetMode="External"/><Relationship Id="rId10" Type="http://schemas.openxmlformats.org/officeDocument/2006/relationships/image" Target="../media/image17.png"/><Relationship Id="rId5" Type="http://schemas.microsoft.com/office/2007/relationships/media" Target="file://localhost/Users/Dee/Desktop/ctva%20250/SPRING%2011/250%20ppts%20and%20media%20SPRING%202011/soundediting1+2/DistantDog.mov" TargetMode="External"/><Relationship Id="rId7" Type="http://schemas.openxmlformats.org/officeDocument/2006/relationships/slideLayout" Target="../slideLayouts/slideLayout7.xml"/><Relationship Id="rId1" Type="http://schemas.microsoft.com/office/2007/relationships/media" Target="file://localhost/Volumes/Iomega%20eGo/CTVA%20250%20lectures,%20lessons/25.%20Sound%20Editing%201%20and%2026.%20Rough%20Cuts/The%20Social%20Network%20-%20Club%20Scene.mp4" TargetMode="External"/><Relationship Id="rId2" Type="http://schemas.openxmlformats.org/officeDocument/2006/relationships/video" Target="file://localhost/Volumes/Iomega%20eGo/CTVA%20250%20lectures,%20lessons/25.%20Sound%20Editing%201%20and%2026.%20Rough%20Cuts/The%20Social%20Network%20-%20Club%20Scene.mp4" TargetMode="External"/><Relationship Id="rId9" Type="http://schemas.openxmlformats.org/officeDocument/2006/relationships/image" Target="../media/image16.png"/><Relationship Id="rId3" Type="http://schemas.microsoft.com/office/2007/relationships/media" Target="file://localhost/Volumes/Iomega%20eGo/CTVA%20250%20lectures,%20lessons/25.%20Sound%20Editing%201%20and%2026.%20Rough%20Cuts/NearDog.mov" TargetMode="External"/><Relationship Id="rId6" Type="http://schemas.openxmlformats.org/officeDocument/2006/relationships/audio" Target="file://localhost/Users/Dee/Desktop/ctva%20250/SPRING%2011/250%20ppts%20and%20media%20SPRING%202011/soundediting1+2/DistantDog.mov" TargetMode="External"/></Relationships>
</file>

<file path=ppt/slides/_rels/slide12.xml.rels><?xml version="1.0" encoding="UTF-8" standalone="yes"?>
<Relationships xmlns="http://schemas.openxmlformats.org/package/2006/relationships"><Relationship Id="rId4" Type="http://schemas.openxmlformats.org/officeDocument/2006/relationships/image" Target="../media/image18.png"/><Relationship Id="rId1" Type="http://schemas.microsoft.com/office/2007/relationships/media" Target="file://localhost/Volumes/Iomega%20eGo/CTVA%20250%20lectures,%20lessons/25.%20Sound%20Editing%201%20and%2026.%20Rough%20Cuts/jew%20eat_%20%5Bwww.keepvid.com%5D.mp4" TargetMode="External"/><Relationship Id="rId2" Type="http://schemas.openxmlformats.org/officeDocument/2006/relationships/video" Target="file://localhost/Volumes/Iomega%20eGo/CTVA%20250%20lectures,%20lessons/25.%20Sound%20Editing%201%20and%2026.%20Rough%20Cuts/jew%20eat_%20%5Bwww.keepvid.com%5D.mp4" TargetMode="External"/><Relationship Id="rId3"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8.xml"/><Relationship Id="rId1" Type="http://schemas.microsoft.com/office/2007/relationships/media" Target="../media/media3.mov"/><Relationship Id="rId2" Type="http://schemas.openxmlformats.org/officeDocument/2006/relationships/video" Target="../media/media3.mov"/><Relationship Id="rId3" Type="http://schemas.openxmlformats.org/officeDocument/2006/relationships/slideLayout" Target="../slideLayouts/slideLayout2.xml"/><Relationship Id="rId5" Type="http://schemas.openxmlformats.org/officeDocument/2006/relationships/image" Target="../media/image19.png"/></Relationships>
</file>

<file path=ppt/slides/_rels/slide14.xml.rels><?xml version="1.0" encoding="UTF-8" standalone="yes"?>
<Relationships xmlns="http://schemas.openxmlformats.org/package/2006/relationships"><Relationship Id="rId4" Type="http://schemas.openxmlformats.org/officeDocument/2006/relationships/image" Target="../media/image20.png"/><Relationship Id="rId1" Type="http://schemas.microsoft.com/office/2007/relationships/media" Target="file://localhost/Volumes/Iomega%20eGo/CTVA%20250%20lectures,%20lessons/25.%20Sound%20Editing%201%20and%2026.%20Rough%20Cuts/TouchofEvil.mov" TargetMode="External"/><Relationship Id="rId2" Type="http://schemas.openxmlformats.org/officeDocument/2006/relationships/video" Target="file://localhost/Volumes/Iomega%20eGo/CTVA%20250%20lectures,%20lessons/25.%20Sound%20Editing%201%20and%2026.%20Rough%20Cuts/TouchofEvil.mov" TargetMode="External"/><Relationship Id="rId3"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5" Type="http://schemas.openxmlformats.org/officeDocument/2006/relationships/image" Target="../media/image2.png"/><Relationship Id="rId7" Type="http://schemas.openxmlformats.org/officeDocument/2006/relationships/image" Target="../media/image4.png"/><Relationship Id="rId1" Type="http://schemas.microsoft.com/office/2007/relationships/media" Target="../media/media1.mov"/><Relationship Id="rId2" Type="http://schemas.openxmlformats.org/officeDocument/2006/relationships/video" Target="../media/media1.mov"/><Relationship Id="rId3" Type="http://schemas.openxmlformats.org/officeDocument/2006/relationships/slideLayout" Target="../slideLayouts/slideLayout6.xml"/><Relationship Id="rId6" Type="http://schemas.openxmlformats.org/officeDocument/2006/relationships/image" Target="../media/image3.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1" Type="http://schemas.microsoft.com/office/2007/relationships/media" Target="../media/media2.mov"/><Relationship Id="rId2" Type="http://schemas.openxmlformats.org/officeDocument/2006/relationships/video" Target="../media/media2.mov"/><Relationship Id="rId3" Type="http://schemas.openxmlformats.org/officeDocument/2006/relationships/slideLayout" Target="../slideLayouts/slideLayout6.xml"/><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4" Type="http://schemas.openxmlformats.org/officeDocument/2006/relationships/video" Target="file://localhost/Volumes/Iomega%20eGo/CTVA%20250%20lectures,%20lessons/25.%20Sound%20Editing%201%20and%2026.%20Rough%20Cuts/Darth%20Vaders%20Voice%20Before%20Voice%20Over.mp4" TargetMode="External"/><Relationship Id="rId5" Type="http://schemas.openxmlformats.org/officeDocument/2006/relationships/slideLayout" Target="../slideLayouts/slideLayout6.xml"/><Relationship Id="rId7" Type="http://schemas.openxmlformats.org/officeDocument/2006/relationships/image" Target="../media/image7.png"/><Relationship Id="rId1" Type="http://schemas.microsoft.com/office/2007/relationships/media" Target="file://localhost/Volumes/Iomega%20eGo/CTVA%20250%20lectures,%20lessons/25.%20Sound%20Editing%201%20and%2026.%20Rough%20Cuts/The%2010%20Greatest%20Sounds%20from%20Star%20Wars.mp4" TargetMode="External"/><Relationship Id="rId2" Type="http://schemas.openxmlformats.org/officeDocument/2006/relationships/video" Target="file://localhost/Volumes/Iomega%20eGo/CTVA%20250%20lectures,%20lessons/25.%20Sound%20Editing%201%20and%2026.%20Rough%20Cuts/The%2010%20Greatest%20Sounds%20from%20Star%20Wars.mp4" TargetMode="External"/><Relationship Id="rId9" Type="http://schemas.openxmlformats.org/officeDocument/2006/relationships/image" Target="../media/image9.png"/><Relationship Id="rId3" Type="http://schemas.microsoft.com/office/2007/relationships/media" Target="file://localhost/Volumes/Iomega%20eGo/CTVA%20250%20lectures,%20lessons/25.%20Sound%20Editing%201%20and%2026.%20Rough%20Cuts/Darth%20Vaders%20Voice%20Before%20Voice%20Over.mp4" TargetMode="External"/><Relationship Id="rId6"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4" Type="http://schemas.openxmlformats.org/officeDocument/2006/relationships/image" Target="../media/image10.png"/><Relationship Id="rId1" Type="http://schemas.microsoft.com/office/2007/relationships/media" Target="file://localhost/Volumes/Iomega%20eGo/CTVA%20250%20lectures,%20lessons/25.%20Sound%20Editing%201%20and%2026.%20Rough%20Cuts/Delicatessen%20-%20Rhythm.mp4" TargetMode="External"/><Relationship Id="rId2" Type="http://schemas.openxmlformats.org/officeDocument/2006/relationships/video" Target="file://localhost/Volumes/Iomega%20eGo/CTVA%20250%20lectures,%20lessons/25.%20Sound%20Editing%201%20and%2026.%20Rough%20Cuts/Delicatessen%20-%20Rhythm.mp4" TargetMode="External"/><Relationship Id="rId3" Type="http://schemas.openxmlformats.org/officeDocument/2006/relationships/slideLayout" Target="../slideLayouts/slideLayout7.xml"/><Relationship Id="rId5" Type="http://schemas.openxmlformats.org/officeDocument/2006/relationships/image" Target="../media/image11.png"/></Relationships>
</file>

<file path=ppt/slides/_rels/slide7.xml.rels><?xml version="1.0" encoding="UTF-8" standalone="yes"?>
<Relationships xmlns="http://schemas.openxmlformats.org/package/2006/relationships"><Relationship Id="rId6" Type="http://schemas.openxmlformats.org/officeDocument/2006/relationships/image" Target="../media/image13.png"/><Relationship Id="rId4" Type="http://schemas.openxmlformats.org/officeDocument/2006/relationships/notesSlide" Target="../notesSlides/notesSlide4.xml"/><Relationship Id="rId1" Type="http://schemas.microsoft.com/office/2007/relationships/media" Target="\Users\karencarpenter\Desktop\250%20ppt+clips\Atonement%20-%20Briony%20&#44322;%20%5bwww.keepvid.com%5d.mp4" TargetMode="External"/><Relationship Id="rId2" Type="http://schemas.openxmlformats.org/officeDocument/2006/relationships/video" Target="\Users\karencarpenter\Desktop\250%20ppt+clips\Atonement%20-%20Briony%20&#44322;%20%5bwww.keepvid.com%5d.mp4" TargetMode="External"/><Relationship Id="rId3" Type="http://schemas.openxmlformats.org/officeDocument/2006/relationships/slideLayout" Target="../slideLayouts/slideLayout6.xml"/><Relationship Id="rId5"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6.xml"/><Relationship Id="rId1" Type="http://schemas.microsoft.com/office/2007/relationships/media" Target="file://localhost/Volumes/Iomega%20eGo/CTVA%20250%20lectures,%20lessons/25.%20Sound%20Editing%201%20and%2026.%20Rough%20Cuts/SoundBridge-YiYi.mov" TargetMode="External"/><Relationship Id="rId2" Type="http://schemas.openxmlformats.org/officeDocument/2006/relationships/video" Target="file://localhost/Volumes/Iomega%20eGo/CTVA%20250%20lectures,%20lessons/25.%20Sound%20Editing%201%20and%2026.%20Rough%20Cuts/SoundBridge-YiYi.mov" TargetMode="External"/><Relationship Id="rId3" Type="http://schemas.openxmlformats.org/officeDocument/2006/relationships/slideLayout" Target="../slideLayouts/slideLayout6.xml"/><Relationship Id="rId5"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762000" y="457200"/>
            <a:ext cx="3590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Lucida Grande" charset="0"/>
              </a:rPr>
              <a:t>Sound Editing, Mixing</a:t>
            </a:r>
          </a:p>
        </p:txBody>
      </p:sp>
      <p:pic>
        <p:nvPicPr>
          <p:cNvPr id="1433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71600"/>
            <a:ext cx="7594600" cy="6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3"/>
          <p:cNvSpPr>
            <a:spLocks noGrp="1" noChangeArrowheads="1"/>
          </p:cNvSpPr>
          <p:nvPr>
            <p:ph type="title" idx="4294967295"/>
          </p:nvPr>
        </p:nvSpPr>
        <p:spPr>
          <a:xfrm>
            <a:off x="685800" y="609600"/>
            <a:ext cx="7772400" cy="2057400"/>
          </a:xfrm>
        </p:spPr>
        <p:txBody>
          <a:bodyPr/>
          <a:lstStyle/>
          <a:p>
            <a:pPr algn="l" eaLnBrk="1" hangingPunct="1"/>
            <a:r>
              <a:rPr lang="en-US" sz="2000" dirty="0">
                <a:solidFill>
                  <a:srgbClr val="000000"/>
                </a:solidFill>
                <a:latin typeface="Lucida Grande" charset="0"/>
                <a:ea typeface="ＭＳ Ｐゴシック" charset="0"/>
                <a:cs typeface="ＭＳ Ｐゴシック" charset="0"/>
              </a:rPr>
              <a:t>SONIC FLASHBACK</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Sound from one diegetic time is heard over images from a later time. Sonic flashback often carries a moral or emotional overtone, making a character's motivation explicit.</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
            </a:r>
            <a:br>
              <a:rPr lang="en-US" sz="2000" dirty="0">
                <a:solidFill>
                  <a:srgbClr val="000000"/>
                </a:solidFill>
                <a:latin typeface="Lucida Grande" charset="0"/>
                <a:ea typeface="ＭＳ Ｐゴシック" charset="0"/>
                <a:cs typeface="ＭＳ Ｐゴシック" charset="0"/>
              </a:rPr>
            </a:br>
            <a:r>
              <a:rPr lang="en-US" sz="1400" dirty="0">
                <a:solidFill>
                  <a:srgbClr val="000000"/>
                </a:solidFill>
                <a:latin typeface="Lucida Grande" charset="0"/>
                <a:ea typeface="ＭＳ Ｐゴシック" charset="0"/>
                <a:cs typeface="ＭＳ Ｐゴシック" charset="0"/>
              </a:rPr>
              <a:t>Sixth Sense, 1999</a:t>
            </a:r>
            <a:endParaRPr lang="en-US" sz="1400" dirty="0">
              <a:latin typeface="Times" charset="0"/>
              <a:ea typeface="ＭＳ Ｐゴシック" charset="0"/>
              <a:cs typeface="ＭＳ Ｐゴシック" charset="0"/>
            </a:endParaRPr>
          </a:p>
        </p:txBody>
      </p:sp>
      <p:pic>
        <p:nvPicPr>
          <p:cNvPr id="29699" name="The Sixth Sense.mov" descr="OSX:Users:karencarpenter:Desktop:soundediting1.2:The Sixth Sense.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524000" y="31242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969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9699"/>
                                        </p:tgtEl>
                                      </p:cBhvr>
                                    </p:cmd>
                                  </p:childTnLst>
                                </p:cTn>
                              </p:par>
                            </p:childTnLst>
                          </p:cTn>
                        </p:par>
                      </p:childTnLst>
                    </p:cTn>
                  </p:par>
                </p:childTnLst>
              </p:cTn>
              <p:nextCondLst>
                <p:cond evt="onClick" delay="0">
                  <p:tgtEl>
                    <p:spTgt spid="29699"/>
                  </p:tgtEl>
                </p:cond>
              </p:nextCondLst>
            </p:seq>
            <p:video fullScrn="1">
              <p:cMediaNode vol="80000">
                <p:cTn id="7" fill="remove" display="0">
                  <p:stCondLst>
                    <p:cond delay="indefinite"/>
                  </p:stCondLst>
                  <p:endCondLst>
                    <p:cond evt="onNext" delay="0">
                      <p:tgtEl>
                        <p:sldTgt/>
                      </p:tgtEl>
                    </p:cond>
                    <p:cond evt="onPrev" delay="0">
                      <p:tgtEl>
                        <p:sldTgt/>
                      </p:tgtEl>
                    </p:cond>
                  </p:endCondLst>
                </p:cTn>
                <p:tgtEl>
                  <p:spTgt spid="2969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idx="4294967295"/>
          </p:nvPr>
        </p:nvSpPr>
        <p:spPr>
          <a:xfrm>
            <a:off x="304800" y="0"/>
            <a:ext cx="3962400" cy="5867400"/>
          </a:xfrm>
        </p:spPr>
        <p:txBody>
          <a:bodyPr/>
          <a:lstStyle/>
          <a:p>
            <a:pPr algn="l" eaLnBrk="1" hangingPunct="1"/>
            <a:r>
              <a:rPr lang="en-US" sz="2000" dirty="0">
                <a:solidFill>
                  <a:srgbClr val="000000"/>
                </a:solidFill>
                <a:latin typeface="Lucida Grande" charset="0"/>
                <a:ea typeface="ＭＳ Ｐゴシック" charset="0"/>
                <a:cs typeface="ＭＳ Ｐゴシック" charset="0"/>
              </a:rPr>
              <a:t>SOUND PERSPECTIVE</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The sense of a sound's position in space is used to create a more realistic sense of space, with events happening closer or further away. </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This clip from </a:t>
            </a:r>
            <a:r>
              <a:rPr lang="en-US" sz="2000" i="1" dirty="0">
                <a:solidFill>
                  <a:srgbClr val="000000"/>
                </a:solidFill>
                <a:latin typeface="Lucida Grande" charset="0"/>
                <a:ea typeface="ＭＳ Ｐゴシック" charset="0"/>
                <a:cs typeface="ＭＳ Ｐゴシック" charset="0"/>
              </a:rPr>
              <a:t>The Social Network </a:t>
            </a:r>
            <a:r>
              <a:rPr lang="en-US" sz="2000" dirty="0">
                <a:solidFill>
                  <a:srgbClr val="000000"/>
                </a:solidFill>
                <a:latin typeface="Lucida Grande" charset="0"/>
                <a:ea typeface="ＭＳ Ｐゴシック" charset="0"/>
                <a:cs typeface="ＭＳ Ｐゴシック" charset="0"/>
              </a:rPr>
              <a:t>demonstrates the adjustment of volume and sound quality depending on the action within the scene.</a:t>
            </a:r>
            <a:endParaRPr lang="en-US" sz="1300" dirty="0">
              <a:solidFill>
                <a:srgbClr val="000000"/>
              </a:solidFill>
              <a:latin typeface="Lucida Grande" charset="0"/>
              <a:ea typeface="ＭＳ Ｐゴシック" charset="0"/>
              <a:cs typeface="ＭＳ Ｐゴシック" charset="0"/>
            </a:endParaRPr>
          </a:p>
        </p:txBody>
      </p:sp>
      <p:pic>
        <p:nvPicPr>
          <p:cNvPr id="30723" name="The Social Network - Club Scene [www.keepvid.com].mp4" descr="/Users/Dee/Desktop/ctva 250/SPRING 11/250 ppts and media SPRING 2011/soundediting1.2/The Social Network - Club Scene [www.keepvid.com].mp4">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4402138" y="3276600"/>
            <a:ext cx="474186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NearDog.mov">
            <a:hlinkClick r:id="" action="ppaction://media"/>
          </p:cNvPr>
          <p:cNvPicPr>
            <a:picLocks noRot="1" noChangeAspect="1"/>
          </p:cNvPicPr>
          <p:nvPr>
            <a:audioFile r:link="rId4"/>
            <p:extLst>
              <p:ext uri="{DAA4B4D4-6D71-4841-9C94-3DE7FCFB9230}">
                <p14:media xmlns:p14="http://schemas.microsoft.com/office/powerpoint/2010/main" r:link="rId3"/>
              </p:ext>
            </p:extLst>
          </p:nvPr>
        </p:nvPicPr>
        <p:blipFill>
          <a:blip r:embed="rId10">
            <a:extLst>
              <a:ext uri="{28A0092B-C50C-407E-A947-70E740481C1C}">
                <a14:useLocalDpi xmlns:a14="http://schemas.microsoft.com/office/drawing/2010/main" val="0"/>
              </a:ext>
            </a:extLst>
          </a:blip>
          <a:srcRect/>
          <a:stretch>
            <a:fillRect/>
          </a:stretch>
        </p:blipFill>
        <p:spPr bwMode="auto">
          <a:xfrm flipV="1">
            <a:off x="4572000" y="1447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6"/>
          <p:cNvSpPr txBox="1">
            <a:spLocks noChangeArrowheads="1"/>
          </p:cNvSpPr>
          <p:nvPr/>
        </p:nvSpPr>
        <p:spPr bwMode="auto">
          <a:xfrm>
            <a:off x="5167313" y="1524000"/>
            <a:ext cx="2147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Lucida Grande" charset="0"/>
                <a:cs typeface="Lucida Grande" charset="0"/>
              </a:rPr>
              <a:t>Near dog </a:t>
            </a:r>
          </a:p>
          <a:p>
            <a:endParaRPr lang="en-US" sz="1800">
              <a:latin typeface="Lucida Grande" charset="0"/>
              <a:cs typeface="Lucida Grande" charset="0"/>
            </a:endParaRPr>
          </a:p>
          <a:p>
            <a:r>
              <a:rPr lang="en-US" sz="1800">
                <a:latin typeface="Lucida Grande" charset="0"/>
                <a:cs typeface="Lucida Grande" charset="0"/>
              </a:rPr>
              <a:t>Distant dog</a:t>
            </a:r>
          </a:p>
        </p:txBody>
      </p:sp>
      <p:pic>
        <p:nvPicPr>
          <p:cNvPr id="8" name="DistantDog.mov">
            <a:hlinkClick r:id="" action="ppaction://media"/>
          </p:cNvPr>
          <p:cNvPicPr>
            <a:picLocks noRot="1" noChangeAspect="1"/>
          </p:cNvPicPr>
          <p:nvPr>
            <a:audioFile r:link="rId6"/>
            <p:extLst>
              <p:ext uri="{DAA4B4D4-6D71-4841-9C94-3DE7FCFB9230}">
                <p14:media xmlns:p14="http://schemas.microsoft.com/office/powerpoint/2010/main" r:link="rId5"/>
              </p:ext>
            </p:extLst>
          </p:nvPr>
        </p:nvPicPr>
        <p:blipFill>
          <a:blip r:embed="rId10">
            <a:extLst>
              <a:ext uri="{28A0092B-C50C-407E-A947-70E740481C1C}">
                <a14:useLocalDpi xmlns:a14="http://schemas.microsoft.com/office/drawing/2010/main" val="0"/>
              </a:ext>
            </a:extLst>
          </a:blip>
          <a:srcRect/>
          <a:stretch>
            <a:fillRect/>
          </a:stretch>
        </p:blipFill>
        <p:spPr bwMode="auto">
          <a:xfrm>
            <a:off x="4648200" y="2133600"/>
            <a:ext cx="293688"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072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0723"/>
                                        </p:tgtEl>
                                      </p:cBhvr>
                                    </p:cmd>
                                  </p:childTnLst>
                                </p:cTn>
                              </p:par>
                            </p:childTnLst>
                          </p:cTn>
                        </p:par>
                      </p:childTnLst>
                    </p:cTn>
                  </p:par>
                </p:childTnLst>
              </p:cTn>
              <p:nextCondLst>
                <p:cond evt="onClick" delay="0">
                  <p:tgtEl>
                    <p:spTgt spid="30723"/>
                  </p:tgtEl>
                </p:cond>
              </p:nextCondLst>
            </p:seq>
            <p:video fullScrn="1">
              <p:cMediaNode vol="80000">
                <p:cTn id="7" fill="remove" display="0">
                  <p:stCondLst>
                    <p:cond delay="indefinite"/>
                  </p:stCondLst>
                  <p:endCondLst>
                    <p:cond evt="onNext" delay="0">
                      <p:tgtEl>
                        <p:sldTgt/>
                      </p:tgtEl>
                    </p:cond>
                    <p:cond evt="onPrev" delay="0">
                      <p:tgtEl>
                        <p:sldTgt/>
                      </p:tgtEl>
                    </p:cond>
                  </p:endCondLst>
                </p:cTn>
                <p:tgtEl>
                  <p:spTgt spid="30723"/>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487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3163"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idx="4294967295"/>
          </p:nvPr>
        </p:nvSpPr>
        <p:spPr>
          <a:xfrm>
            <a:off x="609600" y="0"/>
            <a:ext cx="8229600" cy="2057400"/>
          </a:xfrm>
        </p:spPr>
        <p:txBody>
          <a:bodyPr/>
          <a:lstStyle/>
          <a:p>
            <a:pPr algn="l" eaLnBrk="1" hangingPunct="1"/>
            <a:r>
              <a:rPr lang="en-US" sz="2000" dirty="0">
                <a:solidFill>
                  <a:srgbClr val="000000"/>
                </a:solidFill>
                <a:latin typeface="Lucida Grande" charset="0"/>
                <a:ea typeface="ＭＳ Ｐゴシック" charset="0"/>
                <a:cs typeface="ＭＳ Ｐゴシック" charset="0"/>
              </a:rPr>
              <a:t>SOUND PERSPECTIVE</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In Woody Allen</a:t>
            </a:r>
            <a:r>
              <a:rPr lang="ja-JP" altLang="en-US" sz="2000" dirty="0">
                <a:solidFill>
                  <a:srgbClr val="000000"/>
                </a:solidFill>
                <a:latin typeface="Lucida Grande" charset="0"/>
                <a:ea typeface="ＭＳ Ｐゴシック" charset="0"/>
                <a:cs typeface="ＭＳ Ｐゴシック" charset="0"/>
              </a:rPr>
              <a:t>’</a:t>
            </a:r>
            <a:r>
              <a:rPr lang="en-US" altLang="ja-JP" sz="2000" dirty="0">
                <a:solidFill>
                  <a:srgbClr val="000000"/>
                </a:solidFill>
                <a:latin typeface="Lucida Grande" charset="0"/>
                <a:ea typeface="ＭＳ Ｐゴシック" charset="0"/>
                <a:cs typeface="ＭＳ Ｐゴシック" charset="0"/>
              </a:rPr>
              <a:t>s </a:t>
            </a:r>
            <a:r>
              <a:rPr lang="en-US" altLang="ja-JP" sz="2000" i="1" dirty="0">
                <a:solidFill>
                  <a:srgbClr val="000000"/>
                </a:solidFill>
                <a:latin typeface="Lucida Grande" charset="0"/>
                <a:ea typeface="ＭＳ Ｐゴシック" charset="0"/>
                <a:cs typeface="ＭＳ Ｐゴシック" charset="0"/>
              </a:rPr>
              <a:t>Annie Hall</a:t>
            </a:r>
            <a:r>
              <a:rPr lang="en-US" altLang="ja-JP" sz="2000" dirty="0">
                <a:solidFill>
                  <a:srgbClr val="000000"/>
                </a:solidFill>
                <a:latin typeface="Lucida Grande" charset="0"/>
                <a:ea typeface="ＭＳ Ｐゴシック" charset="0"/>
                <a:cs typeface="ＭＳ Ｐゴシック" charset="0"/>
              </a:rPr>
              <a:t>, sound perspective is a creative tool. Allen </a:t>
            </a:r>
            <a:r>
              <a:rPr lang="en-US" altLang="ja-JP" sz="2000" dirty="0" smtClean="0">
                <a:solidFill>
                  <a:srgbClr val="000000"/>
                </a:solidFill>
                <a:latin typeface="Lucida Grande" charset="0"/>
                <a:ea typeface="ＭＳ Ｐゴシック" charset="0"/>
                <a:cs typeface="ＭＳ Ｐゴシック" charset="0"/>
              </a:rPr>
              <a:t>is n</a:t>
            </a:r>
            <a:r>
              <a:rPr lang="en-US" altLang="ja-JP" sz="2000" dirty="0">
                <a:solidFill>
                  <a:srgbClr val="000000"/>
                </a:solidFill>
                <a:latin typeface="Lucida Grande" charset="0"/>
                <a:ea typeface="ＭＳ Ｐゴシック" charset="0"/>
                <a:cs typeface="ＭＳ Ｐゴシック" charset="0"/>
              </a:rPr>
              <a:t>o</a:t>
            </a:r>
            <a:r>
              <a:rPr lang="en-US" altLang="ja-JP" sz="2000" dirty="0" smtClean="0">
                <a:solidFill>
                  <a:srgbClr val="000000"/>
                </a:solidFill>
                <a:latin typeface="Lucida Grande" charset="0"/>
                <a:ea typeface="ＭＳ Ｐゴシック" charset="0"/>
                <a:cs typeface="ＭＳ Ｐゴシック" charset="0"/>
              </a:rPr>
              <a:t>t </a:t>
            </a:r>
            <a:r>
              <a:rPr lang="en-US" altLang="ja-JP" sz="2000" dirty="0">
                <a:solidFill>
                  <a:srgbClr val="000000"/>
                </a:solidFill>
                <a:latin typeface="Lucida Grande" charset="0"/>
                <a:ea typeface="ＭＳ Ｐゴシック" charset="0"/>
                <a:cs typeface="ＭＳ Ｐゴシック" charset="0"/>
              </a:rPr>
              <a:t>interested in creating a realistic film experience.</a:t>
            </a:r>
            <a:endParaRPr lang="en-US" sz="1300" dirty="0">
              <a:solidFill>
                <a:srgbClr val="000000"/>
              </a:solidFill>
              <a:latin typeface="Lucida Grande" charset="0"/>
              <a:ea typeface="ＭＳ Ｐゴシック" charset="0"/>
              <a:cs typeface="ＭＳ Ｐゴシック" charset="0"/>
            </a:endParaRPr>
          </a:p>
        </p:txBody>
      </p:sp>
      <p:pic>
        <p:nvPicPr>
          <p:cNvPr id="31747" name="jew eat_ [www.keepvid.com].mp4" descr="/Users/Dee/Desktop/ctva 250/SPRING 11/250 ppts and media SPRING 2011/soundediting1.2/jew eat_ [www.keepvid.com].mp4">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371600" y="1981200"/>
            <a:ext cx="6096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174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1747"/>
                                        </p:tgtEl>
                                      </p:cBhvr>
                                    </p:cmd>
                                  </p:childTnLst>
                                </p:cTn>
                              </p:par>
                            </p:childTnLst>
                          </p:cTn>
                        </p:par>
                      </p:childTnLst>
                    </p:cTn>
                  </p:par>
                </p:childTnLst>
              </p:cTn>
              <p:nextCondLst>
                <p:cond evt="onClick" delay="0">
                  <p:tgtEl>
                    <p:spTgt spid="31747"/>
                  </p:tgtEl>
                </p:cond>
              </p:nextCondLst>
            </p:seq>
            <p:video fullScrn="1">
              <p:cMediaNode vol="80000">
                <p:cTn id="7" fill="remove" display="0">
                  <p:stCondLst>
                    <p:cond delay="indefinite"/>
                  </p:stCondLst>
                  <p:endCondLst>
                    <p:cond evt="onNext" delay="0">
                      <p:tgtEl>
                        <p:sldTgt/>
                      </p:tgtEl>
                    </p:cond>
                    <p:cond evt="onPrev" delay="0">
                      <p:tgtEl>
                        <p:sldTgt/>
                      </p:tgtEl>
                    </p:cond>
                  </p:endCondLst>
                </p:cTn>
                <p:tgtEl>
                  <p:spTgt spid="3174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457200" y="914400"/>
            <a:ext cx="8077200" cy="1371600"/>
          </a:xfrm>
        </p:spPr>
        <p:txBody>
          <a:bodyPr/>
          <a:lstStyle/>
          <a:p>
            <a:pPr algn="l" eaLnBrk="1" hangingPunct="1"/>
            <a:r>
              <a:rPr lang="en-US" sz="2000" dirty="0">
                <a:latin typeface="Lucida Grande" charset="0"/>
                <a:ea typeface="ＭＳ Ｐゴシック" charset="0"/>
                <a:cs typeface="ＭＳ Ｐゴシック" charset="0"/>
              </a:rPr>
              <a:t>To place an unusual emphasis on sound a director may drop the image by fading to black, make the image uninteresting or hold a meaningless shot for a long period.</a:t>
            </a:r>
            <a:br>
              <a:rPr lang="en-US" sz="2000" dirty="0">
                <a:latin typeface="Lucida Grande" charset="0"/>
                <a:ea typeface="ＭＳ Ｐゴシック" charset="0"/>
                <a:cs typeface="ＭＳ Ｐゴシック" charset="0"/>
              </a:rPr>
            </a:br>
            <a:r>
              <a:rPr lang="en-US" sz="2000" dirty="0">
                <a:latin typeface="Lucida Grande" charset="0"/>
                <a:ea typeface="ＭＳ Ｐゴシック" charset="0"/>
                <a:cs typeface="ＭＳ Ｐゴシック" charset="0"/>
              </a:rPr>
              <a:t/>
            </a:r>
            <a:br>
              <a:rPr lang="en-US" sz="2000" dirty="0">
                <a:latin typeface="Lucida Grande" charset="0"/>
                <a:ea typeface="ＭＳ Ｐゴシック" charset="0"/>
                <a:cs typeface="ＭＳ Ｐゴシック" charset="0"/>
              </a:rPr>
            </a:br>
            <a:r>
              <a:rPr lang="en-US" sz="2000" dirty="0">
                <a:latin typeface="Lucida Grande" charset="0"/>
                <a:ea typeface="ＭＳ Ｐゴシック" charset="0"/>
                <a:cs typeface="ＭＳ Ｐゴシック" charset="0"/>
              </a:rPr>
              <a:t>In addition, sound gives a new value to silence. </a:t>
            </a:r>
            <a:br>
              <a:rPr lang="en-US" sz="2000" dirty="0">
                <a:latin typeface="Lucida Grande" charset="0"/>
                <a:ea typeface="ＭＳ Ｐゴシック" charset="0"/>
                <a:cs typeface="ＭＳ Ｐゴシック" charset="0"/>
              </a:rPr>
            </a:br>
            <a:r>
              <a:rPr lang="en-US" sz="2000" dirty="0">
                <a:latin typeface="Lucida Grande" charset="0"/>
                <a:ea typeface="ＭＳ Ｐゴシック" charset="0"/>
                <a:cs typeface="ＭＳ Ｐゴシック" charset="0"/>
              </a:rPr>
              <a:t/>
            </a:r>
            <a:br>
              <a:rPr lang="en-US" sz="2000" dirty="0">
                <a:latin typeface="Lucida Grande" charset="0"/>
                <a:ea typeface="ＭＳ Ｐゴシック" charset="0"/>
                <a:cs typeface="ＭＳ Ｐゴシック" charset="0"/>
              </a:rPr>
            </a:br>
            <a:r>
              <a:rPr lang="en-US" sz="1600" dirty="0">
                <a:latin typeface="Lucida Grande" charset="0"/>
                <a:ea typeface="ＭＳ Ｐゴシック" charset="0"/>
                <a:cs typeface="ＭＳ Ｐゴシック" charset="0"/>
              </a:rPr>
              <a:t>Leaving Las Vegas, 1995</a:t>
            </a:r>
          </a:p>
        </p:txBody>
      </p:sp>
      <p:pic>
        <p:nvPicPr>
          <p:cNvPr id="2" name="Leaving Las Vegas - Ben Gets Waste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5000" y="2819400"/>
            <a:ext cx="5105400" cy="382905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idx="4294967295"/>
          </p:nvPr>
        </p:nvSpPr>
        <p:spPr>
          <a:xfrm>
            <a:off x="685800" y="609600"/>
            <a:ext cx="7772400" cy="2286000"/>
          </a:xfrm>
        </p:spPr>
        <p:txBody>
          <a:bodyPr/>
          <a:lstStyle/>
          <a:p>
            <a:pPr algn="l" eaLnBrk="1" hangingPunct="1"/>
            <a:r>
              <a:rPr lang="en-US" sz="2000" dirty="0">
                <a:solidFill>
                  <a:srgbClr val="000000"/>
                </a:solidFill>
                <a:latin typeface="Lucida Grande" charset="0"/>
                <a:ea typeface="ＭＳ Ｐゴシック" charset="0"/>
                <a:cs typeface="ＭＳ Ｐゴシック" charset="0"/>
              </a:rPr>
              <a:t>Quality</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Much like quality of the image, the aural properties of a sound -- its </a:t>
            </a:r>
            <a:r>
              <a:rPr lang="en-US" sz="2000" dirty="0" smtClean="0">
                <a:solidFill>
                  <a:srgbClr val="000000"/>
                </a:solidFill>
                <a:latin typeface="Lucida Grande" charset="0"/>
                <a:ea typeface="ＭＳ Ｐゴシック" charset="0"/>
                <a:cs typeface="ＭＳ Ｐゴシック" charset="0"/>
              </a:rPr>
              <a:t>pitch, </a:t>
            </a:r>
            <a:r>
              <a:rPr lang="en-US" sz="2000" dirty="0">
                <a:solidFill>
                  <a:srgbClr val="000000"/>
                </a:solidFill>
                <a:latin typeface="Lucida Grande" charset="0"/>
                <a:ea typeface="ＭＳ Ｐゴシック" charset="0"/>
                <a:cs typeface="ＭＳ Ｐゴシック" charset="0"/>
              </a:rPr>
              <a:t>volume, reverb, sustain, etc. -- have a major effect on a film's aesthetic. A film can register the space in which a sound is produced (its sound signature) or it can be otherwise manipulated for dramatic purposes. The recording of Orson Welles' voice at the end of Touch of Evil (1958) adds a menacing reverb to his confession.</a:t>
            </a:r>
            <a:endParaRPr lang="en-US" dirty="0">
              <a:latin typeface="Times" charset="0"/>
              <a:ea typeface="ＭＳ Ｐゴシック" charset="0"/>
              <a:cs typeface="ＭＳ Ｐゴシック" charset="0"/>
            </a:endParaRPr>
          </a:p>
        </p:txBody>
      </p:sp>
      <p:pic>
        <p:nvPicPr>
          <p:cNvPr id="34819" name="soundqualityTouchofEvil" descr="/Users/karencarpenter/Desktop/250 ppt+clips/sound_clips/soundqualityTouchofEvil">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905000" y="3295650"/>
            <a:ext cx="47498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48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4819"/>
                                        </p:tgtEl>
                                      </p:cBhvr>
                                    </p:cmd>
                                  </p:childTnLst>
                                </p:cTn>
                              </p:par>
                            </p:childTnLst>
                          </p:cTn>
                        </p:par>
                      </p:childTnLst>
                    </p:cTn>
                  </p:par>
                </p:childTnLst>
              </p:cTn>
              <p:nextCondLst>
                <p:cond evt="onClick" delay="0">
                  <p:tgtEl>
                    <p:spTgt spid="34819"/>
                  </p:tgtEl>
                </p:cond>
              </p:nextCondLst>
            </p:seq>
            <p:video fullScrn="1">
              <p:cMediaNode vol="80000">
                <p:cTn id="7" fill="hold" display="0">
                  <p:stCondLst>
                    <p:cond delay="indefinite"/>
                  </p:stCondLst>
                  <p:endCondLst>
                    <p:cond evt="onNext" delay="0">
                      <p:tgtEl>
                        <p:sldTgt/>
                      </p:tgtEl>
                    </p:cond>
                    <p:cond evt="onPrev" delay="0">
                      <p:tgtEl>
                        <p:sldTgt/>
                      </p:tgtEl>
                    </p:cond>
                  </p:endCondLst>
                </p:cTn>
                <p:tgtEl>
                  <p:spTgt spid="3481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1295400" y="533400"/>
            <a:ext cx="6553200" cy="1143000"/>
          </a:xfrm>
        </p:spPr>
        <p:txBody>
          <a:bodyPr/>
          <a:lstStyle/>
          <a:p>
            <a:pPr algn="l" eaLnBrk="1" hangingPunct="1"/>
            <a:r>
              <a:rPr lang="en-US" sz="2000">
                <a:latin typeface="Lucida Grande" charset="0"/>
                <a:ea typeface="ＭＳ Ｐゴシック" charset="0"/>
                <a:cs typeface="ＭＳ Ｐゴシック" charset="0"/>
              </a:rPr>
              <a:t>Heavy musical backgrounds can disguise or cover up weaknesses in action and dialogue.</a:t>
            </a:r>
          </a:p>
        </p:txBody>
      </p:sp>
      <p:pic>
        <p:nvPicPr>
          <p:cNvPr id="358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71650"/>
            <a:ext cx="65532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3"/>
          <p:cNvSpPr txBox="1">
            <a:spLocks noChangeArrowheads="1"/>
          </p:cNvSpPr>
          <p:nvPr/>
        </p:nvSpPr>
        <p:spPr bwMode="auto">
          <a:xfrm>
            <a:off x="7848600" y="6248400"/>
            <a:ext cx="1095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000"/>
              <a:t>Screen Hitchcock</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609600" y="304800"/>
            <a:ext cx="8153400" cy="3124200"/>
          </a:xfrm>
        </p:spPr>
        <p:txBody>
          <a:bodyPr/>
          <a:lstStyle/>
          <a:p>
            <a:pPr algn="l" eaLnBrk="1" hangingPunct="1"/>
            <a:r>
              <a:rPr lang="en-US" sz="2000">
                <a:latin typeface="Lucida Grande" charset="0"/>
                <a:ea typeface="ＭＳ Ｐゴシック" charset="0"/>
                <a:cs typeface="ＭＳ Ｐゴシック" charset="0"/>
              </a:rPr>
              <a:t>Sound is extremely important to the experience of watching a movie. An image can be invested with a vastly different sense of mood, location, and context, depending on the sound that accompanies it. </a:t>
            </a:r>
            <a:br>
              <a:rPr lang="en-US" sz="2000">
                <a:latin typeface="Lucida Grande" charset="0"/>
                <a:ea typeface="ＭＳ Ｐゴシック" charset="0"/>
                <a:cs typeface="ＭＳ Ｐゴシック" charset="0"/>
              </a:rPr>
            </a:br>
            <a:r>
              <a:rPr lang="en-US" sz="2000">
                <a:latin typeface="Lucida Grande" charset="0"/>
                <a:ea typeface="ＭＳ Ｐゴシック" charset="0"/>
                <a:cs typeface="ＭＳ Ｐゴシック" charset="0"/>
              </a:rPr>
              <a:t/>
            </a:r>
            <a:br>
              <a:rPr lang="en-US" sz="2000">
                <a:latin typeface="Lucida Grande" charset="0"/>
                <a:ea typeface="ＭＳ Ｐゴシック" charset="0"/>
                <a:cs typeface="ＭＳ Ｐゴシック" charset="0"/>
              </a:rPr>
            </a:br>
            <a:r>
              <a:rPr lang="en-US" sz="2000">
                <a:latin typeface="Lucida Grande" charset="0"/>
                <a:ea typeface="ＭＳ Ｐゴシック" charset="0"/>
                <a:cs typeface="ＭＳ Ｐゴシック" charset="0"/>
              </a:rPr>
              <a:t>Music that accompanies the main titles of a film often articulates rhythmically the title information itself, establishes the general mood or tone of the film.</a:t>
            </a:r>
            <a:endParaRPr lang="en-US" sz="2000">
              <a:solidFill>
                <a:srgbClr val="000000"/>
              </a:solidFill>
              <a:latin typeface="Lucida Grande" charset="0"/>
              <a:ea typeface="ＭＳ Ｐゴシック" charset="0"/>
              <a:cs typeface="ＭＳ Ｐゴシック" charset="0"/>
            </a:endParaRPr>
          </a:p>
        </p:txBody>
      </p:sp>
      <p:sp>
        <p:nvSpPr>
          <p:cNvPr id="15362" name="TextBox 8"/>
          <p:cNvSpPr txBox="1">
            <a:spLocks noChangeArrowheads="1"/>
          </p:cNvSpPr>
          <p:nvPr/>
        </p:nvSpPr>
        <p:spPr bwMode="auto">
          <a:xfrm>
            <a:off x="6324600" y="4800600"/>
            <a:ext cx="320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Lucinf" charset="0"/>
                <a:cs typeface="Lucinf" charset="0"/>
              </a:rPr>
              <a:t>Anonymous film, what genre?</a:t>
            </a:r>
          </a:p>
        </p:txBody>
      </p:sp>
      <p:sp>
        <p:nvSpPr>
          <p:cNvPr id="15363" name="TextBox 12"/>
          <p:cNvSpPr txBox="1">
            <a:spLocks noChangeArrowheads="1"/>
          </p:cNvSpPr>
          <p:nvPr/>
        </p:nvSpPr>
        <p:spPr bwMode="auto">
          <a:xfrm>
            <a:off x="609600" y="3352800"/>
            <a:ext cx="2765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Lucida Grande" charset="0"/>
                <a:cs typeface="Lucida Grande" charset="0"/>
              </a:rPr>
              <a:t>Iconic soundtracks</a:t>
            </a:r>
            <a:r>
              <a:rPr lang="en-US">
                <a:cs typeface="Lucida Grande" charset="0"/>
              </a:rPr>
              <a:t>:</a:t>
            </a:r>
          </a:p>
        </p:txBody>
      </p:sp>
      <p:pic>
        <p:nvPicPr>
          <p:cNvPr id="15364"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87700" y="3657600"/>
            <a:ext cx="3149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038600"/>
            <a:ext cx="25654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The Shining Happier.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315200" y="5334000"/>
            <a:ext cx="1016000" cy="762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remove"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533400" y="381000"/>
            <a:ext cx="8153400" cy="838200"/>
          </a:xfrm>
        </p:spPr>
        <p:txBody>
          <a:bodyPr/>
          <a:lstStyle/>
          <a:p>
            <a:pPr algn="l" eaLnBrk="1" hangingPunct="1"/>
            <a:r>
              <a:rPr lang="en-US" sz="2000">
                <a:latin typeface="Lucida Grande" charset="0"/>
                <a:ea typeface="ＭＳ Ｐゴシック" charset="0"/>
                <a:cs typeface="ＭＳ Ｐゴシック" charset="0"/>
              </a:rPr>
              <a:t/>
            </a:r>
            <a:br>
              <a:rPr lang="en-US" sz="2000">
                <a:latin typeface="Lucida Grande" charset="0"/>
                <a:ea typeface="ＭＳ Ｐゴシック" charset="0"/>
                <a:cs typeface="ＭＳ Ｐゴシック" charset="0"/>
              </a:rPr>
            </a:br>
            <a:r>
              <a:rPr lang="en-US" sz="2000">
                <a:solidFill>
                  <a:srgbClr val="000000"/>
                </a:solidFill>
                <a:latin typeface="Lucida Grande" charset="0"/>
                <a:ea typeface="ＭＳ Ｐゴシック" charset="0"/>
                <a:cs typeface="ＭＳ Ｐゴシック" charset="0"/>
              </a:rPr>
              <a:t/>
            </a:r>
            <a:br>
              <a:rPr lang="en-US" sz="2000">
                <a:solidFill>
                  <a:srgbClr val="000000"/>
                </a:solidFill>
                <a:latin typeface="Lucida Grande" charset="0"/>
                <a:ea typeface="ＭＳ Ｐゴシック" charset="0"/>
                <a:cs typeface="ＭＳ Ｐゴシック" charset="0"/>
              </a:rPr>
            </a:br>
            <a:endParaRPr lang="en-US" sz="2000">
              <a:solidFill>
                <a:srgbClr val="000000"/>
              </a:solidFill>
              <a:latin typeface="Lucida Grande" charset="0"/>
              <a:ea typeface="ＭＳ Ｐゴシック" charset="0"/>
              <a:cs typeface="ＭＳ Ｐゴシック" charset="0"/>
            </a:endParaRPr>
          </a:p>
        </p:txBody>
      </p:sp>
      <p:pic>
        <p:nvPicPr>
          <p:cNvPr id="2" name="The shini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3000"/>
            <a:ext cx="6096000" cy="4572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remove"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ChangeArrowheads="1"/>
          </p:cNvSpPr>
          <p:nvPr/>
        </p:nvSpPr>
        <p:spPr bwMode="auto">
          <a:xfrm>
            <a:off x="304800" y="4572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194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200400"/>
            <a:ext cx="5486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7"/>
          <p:cNvSpPr>
            <a:spLocks noGrp="1" noChangeArrowheads="1"/>
          </p:cNvSpPr>
          <p:nvPr>
            <p:ph type="title" idx="4294967295"/>
          </p:nvPr>
        </p:nvSpPr>
        <p:spPr>
          <a:xfrm>
            <a:off x="685800" y="533400"/>
            <a:ext cx="7848600" cy="2590800"/>
          </a:xfrm>
        </p:spPr>
        <p:txBody>
          <a:bodyPr/>
          <a:lstStyle/>
          <a:p>
            <a:pPr algn="l" eaLnBrk="1" hangingPunct="1"/>
            <a:r>
              <a:rPr lang="en-US" sz="2000" dirty="0">
                <a:solidFill>
                  <a:schemeClr val="tx1"/>
                </a:solidFill>
                <a:latin typeface="Lucida Grande" charset="0"/>
                <a:ea typeface="ＭＳ Ｐゴシック" charset="0"/>
                <a:cs typeface="ＭＳ Ｐゴシック" charset="0"/>
              </a:rPr>
              <a:t>Sound editing refers to the process of creating and refining the sound for a movie. Mixing is the process of enhancing and balancing the sound. </a:t>
            </a:r>
            <a:br>
              <a:rPr lang="en-US" sz="2000" dirty="0">
                <a:solidFill>
                  <a:schemeClr val="tx1"/>
                </a:solidFill>
                <a:latin typeface="Lucida Grande" charset="0"/>
                <a:ea typeface="ＭＳ Ｐゴシック" charset="0"/>
                <a:cs typeface="ＭＳ Ｐゴシック" charset="0"/>
              </a:rPr>
            </a:br>
            <a:r>
              <a:rPr lang="en-US" sz="2000" dirty="0">
                <a:solidFill>
                  <a:schemeClr val="tx1"/>
                </a:solidFill>
                <a:latin typeface="Lucida Grande" charset="0"/>
                <a:ea typeface="ＭＳ Ｐゴシック" charset="0"/>
                <a:cs typeface="ＭＳ Ｐゴシック" charset="0"/>
              </a:rPr>
              <a:t/>
            </a:r>
            <a:br>
              <a:rPr lang="en-US" sz="2000" dirty="0">
                <a:solidFill>
                  <a:schemeClr val="tx1"/>
                </a:solidFill>
                <a:latin typeface="Lucida Grande" charset="0"/>
                <a:ea typeface="ＭＳ Ｐゴシック" charset="0"/>
                <a:cs typeface="ＭＳ Ｐゴシック" charset="0"/>
              </a:rPr>
            </a:br>
            <a:r>
              <a:rPr lang="en-US" sz="2000" dirty="0">
                <a:solidFill>
                  <a:schemeClr val="tx1"/>
                </a:solidFill>
                <a:latin typeface="Lucida Grande" charset="0"/>
                <a:ea typeface="ＭＳ Ｐゴシック" charset="0"/>
                <a:cs typeface="ＭＳ Ｐゴシック" charset="0"/>
              </a:rPr>
              <a:t>On large productions, sound editing is done by specialized sound editors (dialogue, effects, etc.) who are not involved in the picture editing. A sound designer may be brought in to create unique textures and effects. </a:t>
            </a:r>
            <a:endParaRPr lang="en-US" dirty="0">
              <a:latin typeface="Times"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6"/>
          <p:cNvPicPr>
            <a:picLocks noChangeAspect="1"/>
          </p:cNvPicPr>
          <p:nvPr/>
        </p:nvPicPr>
        <p:blipFill>
          <a:blip r:embed="rId7">
            <a:alphaModFix amt="43000"/>
            <a:extLst>
              <a:ext uri="{28A0092B-C50C-407E-A947-70E740481C1C}">
                <a14:useLocalDpi xmlns:a14="http://schemas.microsoft.com/office/drawing/2010/main" val="0"/>
              </a:ext>
            </a:extLst>
          </a:blip>
          <a:srcRect/>
          <a:stretch>
            <a:fillRect/>
          </a:stretch>
        </p:blipFill>
        <p:spPr bwMode="auto">
          <a:xfrm>
            <a:off x="2514600" y="-914400"/>
            <a:ext cx="6629400" cy="8335963"/>
          </a:xfrm>
          <a:prstGeom prst="rect">
            <a:avLst/>
          </a:prstGeom>
          <a:noFill/>
          <a:ln>
            <a:noFill/>
          </a:ln>
          <a:extLst>
            <a:ext uri="{909E8E84-426E-40dd-AFC4-6F175D3DCCD1}">
              <a14:hiddenFill xmlns:a14="http://schemas.microsoft.com/office/drawing/2010/main">
                <a:solidFill>
                  <a:srgbClr val="FFFFFF">
                    <a:alpha val="43137"/>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2"/>
          <p:cNvSpPr>
            <a:spLocks noGrp="1" noChangeArrowheads="1"/>
          </p:cNvSpPr>
          <p:nvPr>
            <p:ph type="title"/>
          </p:nvPr>
        </p:nvSpPr>
        <p:spPr>
          <a:xfrm>
            <a:off x="304800" y="3962400"/>
            <a:ext cx="8839200" cy="2895600"/>
          </a:xfrm>
        </p:spPr>
        <p:txBody>
          <a:bodyPr/>
          <a:lstStyle/>
          <a:p>
            <a:pPr algn="l" eaLnBrk="1" hangingPunct="1"/>
            <a:r>
              <a:rPr lang="en-US" sz="2000" b="1">
                <a:latin typeface="Lucida Grande" charset="0"/>
                <a:ea typeface="ＭＳ Ｐゴシック" charset="0"/>
                <a:cs typeface="ＭＳ Ｐゴシック" charset="0"/>
              </a:rPr>
              <a:t>The emotional content of a scene is often conveyed as much or more by music and sound design as by any dialogue or picture.</a:t>
            </a:r>
            <a:br>
              <a:rPr lang="en-US" sz="2000" b="1">
                <a:latin typeface="Lucida Grande" charset="0"/>
                <a:ea typeface="ＭＳ Ｐゴシック" charset="0"/>
                <a:cs typeface="ＭＳ Ｐゴシック" charset="0"/>
              </a:rPr>
            </a:br>
            <a:r>
              <a:rPr lang="en-US" sz="2000" b="1">
                <a:latin typeface="Lucida Grande" charset="0"/>
                <a:ea typeface="ＭＳ Ｐゴシック" charset="0"/>
                <a:cs typeface="ＭＳ Ｐゴシック" charset="0"/>
              </a:rPr>
              <a:t/>
            </a:r>
            <a:br>
              <a:rPr lang="en-US" sz="2000" b="1">
                <a:latin typeface="Lucida Grande" charset="0"/>
                <a:ea typeface="ＭＳ Ｐゴシック" charset="0"/>
                <a:cs typeface="ＭＳ Ｐゴシック" charset="0"/>
              </a:rPr>
            </a:br>
            <a:r>
              <a:rPr lang="en-US" sz="2000" b="1">
                <a:latin typeface="Lucinda Grande" charset="0"/>
                <a:ea typeface="ＭＳ Ｐゴシック" charset="0"/>
                <a:cs typeface="Lucinda Grande" charset="0"/>
              </a:rPr>
              <a:t>Star Wars Sound Designer, Ben Burtt</a:t>
            </a:r>
            <a:r>
              <a:rPr lang="ja-JP" altLang="en-US" sz="2000" b="1">
                <a:latin typeface="Lucinda Grande" charset="0"/>
                <a:ea typeface="ＭＳ Ｐゴシック" charset="0"/>
                <a:cs typeface="Lucinda Grande" charset="0"/>
              </a:rPr>
              <a:t>’</a:t>
            </a:r>
            <a:r>
              <a:rPr lang="en-US" altLang="ja-JP" sz="2000" b="1">
                <a:latin typeface="Lucinda Grande" charset="0"/>
                <a:ea typeface="ＭＳ Ｐゴシック" charset="0"/>
                <a:cs typeface="Lucinda Grande" charset="0"/>
              </a:rPr>
              <a:t>s work stands out in how his effects are in the film's foreground. Normally, one only perceives a sound effect on a subconscious level. But Burtt´s skills go far beyond ordinary environmental stretching: his sounds often literally tell the story and they bring pleasure in themselves. </a:t>
            </a:r>
            <a:endParaRPr lang="en-US" sz="2000" b="1">
              <a:solidFill>
                <a:srgbClr val="000000"/>
              </a:solidFill>
              <a:latin typeface="Lucinda Grande" charset="0"/>
              <a:ea typeface="ＭＳ Ｐゴシック" charset="0"/>
              <a:cs typeface="Lucinda Grande" charset="0"/>
            </a:endParaRPr>
          </a:p>
        </p:txBody>
      </p:sp>
      <p:pic>
        <p:nvPicPr>
          <p:cNvPr id="20484" name="The 10 Greatest Sounds from Star Wars [www.keepvid.com].mp4" descr="/Users/karencarpenter/Desktop/250 ppt+clips/sound_clips/The 10 Greatest Sounds from Star Wars [www.keepvid.com].mp4">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381000" y="38100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Darth Vaders Voice Before Voice Over [www.keepvid.com].3gp" descr="/Users/karencarpenter/Desktop/250 ppt+clips/sound_clips/Darth Vaders Voice Before Voice Over [www.keepvid.com].3gp">
            <a:hlinkClick r:id="" action="ppaction://media"/>
          </p:cNvPr>
          <p:cNvPicPr>
            <a:picLocks noChangeAspect="1" noChangeArrowheads="1"/>
          </p:cNvPicPr>
          <p:nvPr>
            <a:videoFile r:link="rId4"/>
            <p:extLst>
              <p:ext uri="{DAA4B4D4-6D71-4841-9C94-3DE7FCFB9230}">
                <p14:media xmlns:p14="http://schemas.microsoft.com/office/powerpoint/2010/main" r:link="rId3"/>
              </p:ext>
            </p:extLst>
          </p:nvPr>
        </p:nvPicPr>
        <p:blipFill>
          <a:blip r:embed="rId9">
            <a:extLst>
              <a:ext uri="{28A0092B-C50C-407E-A947-70E740481C1C}">
                <a14:useLocalDpi xmlns:a14="http://schemas.microsoft.com/office/drawing/2010/main" val="0"/>
              </a:ext>
            </a:extLst>
          </a:blip>
          <a:srcRect/>
          <a:stretch>
            <a:fillRect/>
          </a:stretch>
        </p:blipFill>
        <p:spPr bwMode="auto">
          <a:xfrm>
            <a:off x="381000" y="1676400"/>
            <a:ext cx="1117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7"/>
          <p:cNvSpPr txBox="1">
            <a:spLocks noChangeArrowheads="1"/>
          </p:cNvSpPr>
          <p:nvPr/>
        </p:nvSpPr>
        <p:spPr bwMode="auto">
          <a:xfrm>
            <a:off x="304800" y="1143000"/>
            <a:ext cx="1447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000">
                <a:latin typeface="Lucinda Grande" charset="0"/>
                <a:cs typeface="Lucinda Grande" charset="0"/>
              </a:rPr>
              <a:t>Top 10 Sound Effects</a:t>
            </a:r>
          </a:p>
        </p:txBody>
      </p:sp>
      <p:sp>
        <p:nvSpPr>
          <p:cNvPr id="20486" name="TextBox 8"/>
          <p:cNvSpPr txBox="1">
            <a:spLocks noChangeArrowheads="1"/>
          </p:cNvSpPr>
          <p:nvPr/>
        </p:nvSpPr>
        <p:spPr bwMode="auto">
          <a:xfrm>
            <a:off x="304800" y="2514600"/>
            <a:ext cx="1905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000" dirty="0">
                <a:latin typeface="Lucida Grande" charset="0"/>
                <a:cs typeface="Lucida Grande" charset="0"/>
              </a:rPr>
              <a:t>Darth Vader voice-over</a:t>
            </a: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048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0484"/>
                                        </p:tgtEl>
                                      </p:cBhvr>
                                    </p:cmd>
                                  </p:childTnLst>
                                </p:cTn>
                              </p:par>
                            </p:childTnLst>
                          </p:cTn>
                        </p:par>
                      </p:childTnLst>
                    </p:cTn>
                  </p:par>
                </p:childTnLst>
              </p:cTn>
              <p:nextCondLst>
                <p:cond evt="onClick" delay="0">
                  <p:tgtEl>
                    <p:spTgt spid="20484"/>
                  </p:tgtEl>
                </p:cond>
              </p:nextCondLst>
            </p:seq>
            <p:video fullScrn="1">
              <p:cMediaNode vol="80000">
                <p:cTn id="7" fill="remove" display="0">
                  <p:stCondLst>
                    <p:cond delay="indefinite"/>
                  </p:stCondLst>
                  <p:endCondLst>
                    <p:cond evt="onNext" delay="0">
                      <p:tgtEl>
                        <p:sldTgt/>
                      </p:tgtEl>
                    </p:cond>
                    <p:cond evt="onPrev" delay="0">
                      <p:tgtEl>
                        <p:sldTgt/>
                      </p:tgtEl>
                    </p:cond>
                  </p:endCondLst>
                </p:cTn>
                <p:tgtEl>
                  <p:spTgt spid="20484"/>
                </p:tgtEl>
              </p:cMediaNode>
            </p:video>
            <p:seq concurrent="1" nextAc="seek">
              <p:cTn id="8" restart="whenNotActive" fill="hold" evtFilter="cancelBubble" nodeType="interactiveSeq">
                <p:stCondLst>
                  <p:cond evt="onClick" delay="0">
                    <p:tgtEl>
                      <p:spTgt spid="2048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0485"/>
                                        </p:tgtEl>
                                      </p:cBhvr>
                                    </p:cmd>
                                  </p:childTnLst>
                                </p:cTn>
                              </p:par>
                            </p:childTnLst>
                          </p:cTn>
                        </p:par>
                      </p:childTnLst>
                    </p:cTn>
                  </p:par>
                </p:childTnLst>
              </p:cTn>
              <p:nextCondLst>
                <p:cond evt="onClick" delay="0">
                  <p:tgtEl>
                    <p:spTgt spid="20485"/>
                  </p:tgtEl>
                </p:cond>
              </p:nextCondLst>
            </p:seq>
            <p:video fullScrn="1">
              <p:cMediaNode vol="80000">
                <p:cTn id="13" fill="remove" display="0">
                  <p:stCondLst>
                    <p:cond delay="indefinite"/>
                  </p:stCondLst>
                  <p:endCondLst>
                    <p:cond evt="onNext" delay="0">
                      <p:tgtEl>
                        <p:sldTgt/>
                      </p:tgtEl>
                    </p:cond>
                    <p:cond evt="onPrev" delay="0">
                      <p:tgtEl>
                        <p:sldTgt/>
                      </p:tgtEl>
                    </p:cond>
                  </p:endCondLst>
                </p:cTn>
                <p:tgtEl>
                  <p:spTgt spid="2048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idx="4294967295"/>
          </p:nvPr>
        </p:nvSpPr>
        <p:spPr>
          <a:xfrm>
            <a:off x="533400" y="609600"/>
            <a:ext cx="7848600" cy="1143000"/>
          </a:xfrm>
        </p:spPr>
        <p:txBody>
          <a:bodyPr/>
          <a:lstStyle/>
          <a:p>
            <a:pPr algn="l" eaLnBrk="1" hangingPunct="1"/>
            <a:r>
              <a:rPr lang="en-US" sz="2000">
                <a:latin typeface="Lucida Grande" charset="0"/>
                <a:ea typeface="ＭＳ Ｐゴシック" charset="0"/>
                <a:cs typeface="ＭＳ Ｐゴシック" charset="0"/>
              </a:rPr>
              <a:t>The sound track can enter into an active relation with the image track.</a:t>
            </a:r>
            <a:br>
              <a:rPr lang="en-US" sz="2000">
                <a:latin typeface="Lucida Grande" charset="0"/>
                <a:ea typeface="ＭＳ Ｐゴシック" charset="0"/>
                <a:cs typeface="ＭＳ Ｐゴシック" charset="0"/>
              </a:rPr>
            </a:br>
            <a:r>
              <a:rPr lang="en-GB" sz="1600">
                <a:solidFill>
                  <a:schemeClr val="tx1"/>
                </a:solidFill>
                <a:latin typeface="Lucinda Grande" charset="0"/>
                <a:ea typeface="ＭＳ Ｐゴシック" charset="0"/>
                <a:cs typeface="Lucinda Grande" charset="0"/>
              </a:rPr>
              <a:t/>
            </a:r>
            <a:br>
              <a:rPr lang="en-GB" sz="1600">
                <a:solidFill>
                  <a:schemeClr val="tx1"/>
                </a:solidFill>
                <a:latin typeface="Lucinda Grande" charset="0"/>
                <a:ea typeface="ＭＳ Ｐゴシック" charset="0"/>
                <a:cs typeface="Lucinda Grande" charset="0"/>
              </a:rPr>
            </a:br>
            <a:r>
              <a:rPr lang="en-GB" sz="1600">
                <a:solidFill>
                  <a:schemeClr val="tx1"/>
                </a:solidFill>
                <a:latin typeface="Lucinda Grande" charset="0"/>
                <a:ea typeface="ＭＳ Ｐゴシック" charset="0"/>
                <a:cs typeface="Lucinda Grande" charset="0"/>
              </a:rPr>
              <a:t>Delicatesson, 1991, France</a:t>
            </a:r>
            <a:r>
              <a:rPr lang="en-US" sz="1600">
                <a:latin typeface="Times" charset="0"/>
                <a:ea typeface="ＭＳ Ｐゴシック" charset="0"/>
                <a:cs typeface="ＭＳ Ｐゴシック" charset="0"/>
              </a:rPr>
              <a:t/>
            </a:r>
            <a:br>
              <a:rPr lang="en-US" sz="1600">
                <a:latin typeface="Times" charset="0"/>
                <a:ea typeface="ＭＳ Ｐゴシック" charset="0"/>
                <a:cs typeface="ＭＳ Ｐゴシック" charset="0"/>
              </a:rPr>
            </a:br>
            <a:endParaRPr lang="en-US" sz="1600">
              <a:solidFill>
                <a:srgbClr val="000000"/>
              </a:solidFill>
              <a:latin typeface="Lucinda Grande" charset="0"/>
              <a:ea typeface="ＭＳ Ｐゴシック" charset="0"/>
              <a:cs typeface="Lucinda Grande" charset="0"/>
            </a:endParaRPr>
          </a:p>
        </p:txBody>
      </p:sp>
      <p:pic>
        <p:nvPicPr>
          <p:cNvPr id="22531" name="Delicatessen - Rhythm [www.keepvid.com].mp4" descr="/Users/karencarpenter/Desktop/250 ppt+clips/sound_clips/Delicatessen - Rhythm [www.keepvid.com].mp4">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609600" y="1676400"/>
            <a:ext cx="10668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990600"/>
            <a:ext cx="37846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253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2531"/>
                                        </p:tgtEl>
                                      </p:cBhvr>
                                    </p:cmd>
                                  </p:childTnLst>
                                </p:cTn>
                              </p:par>
                            </p:childTnLst>
                          </p:cTn>
                        </p:par>
                      </p:childTnLst>
                    </p:cTn>
                  </p:par>
                </p:childTnLst>
              </p:cTn>
              <p:nextCondLst>
                <p:cond evt="onClick" delay="0">
                  <p:tgtEl>
                    <p:spTgt spid="22531"/>
                  </p:tgtEl>
                </p:cond>
              </p:nextCondLst>
            </p:seq>
            <p:video fullScrn="1">
              <p:cMediaNode vol="80000">
                <p:cTn id="7" fill="remove" display="0">
                  <p:stCondLst>
                    <p:cond delay="indefinite"/>
                  </p:stCondLst>
                  <p:endCondLst>
                    <p:cond evt="onNext" delay="0">
                      <p:tgtEl>
                        <p:sldTgt/>
                      </p:tgtEl>
                    </p:cond>
                    <p:cond evt="onPrev" delay="0">
                      <p:tgtEl>
                        <p:sldTgt/>
                      </p:tgtEl>
                    </p:cond>
                  </p:endCondLst>
                </p:cTn>
                <p:tgtEl>
                  <p:spTgt spid="2253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1066800" y="533400"/>
            <a:ext cx="7315200" cy="1524000"/>
          </a:xfrm>
        </p:spPr>
        <p:txBody>
          <a:bodyPr/>
          <a:lstStyle/>
          <a:p>
            <a:pPr algn="l" eaLnBrk="1" hangingPunct="1"/>
            <a:r>
              <a:rPr lang="en-US" sz="2000" b="1" dirty="0">
                <a:latin typeface="Lucida Grande" charset="0"/>
                <a:ea typeface="ＭＳ Ｐゴシック" charset="0"/>
                <a:cs typeface="ＭＳ Ｐゴシック" charset="0"/>
              </a:rPr>
              <a:t>Sound motifs </a:t>
            </a:r>
            <a:r>
              <a:rPr lang="en-US" sz="2000" dirty="0">
                <a:latin typeface="Lucida Grande" charset="0"/>
                <a:ea typeface="ＭＳ Ｐゴシック" charset="0"/>
                <a:cs typeface="ＭＳ Ｐゴシック" charset="0"/>
              </a:rPr>
              <a:t>are a combination of sound effects that </a:t>
            </a:r>
            <a:r>
              <a:rPr lang="en-US" sz="2000" dirty="0" smtClean="0">
                <a:latin typeface="Lucida Grande" charset="0"/>
                <a:ea typeface="ＭＳ Ｐゴシック" charset="0"/>
                <a:cs typeface="ＭＳ Ｐゴシック" charset="0"/>
              </a:rPr>
              <a:t>can be </a:t>
            </a:r>
            <a:r>
              <a:rPr lang="en-US" sz="2000" dirty="0">
                <a:latin typeface="Lucida Grande" charset="0"/>
                <a:ea typeface="ＭＳ Ｐゴシック" charset="0"/>
                <a:cs typeface="ＭＳ Ｐゴシック" charset="0"/>
              </a:rPr>
              <a:t>associated with a particular </a:t>
            </a:r>
            <a:r>
              <a:rPr lang="en-US" sz="2000" dirty="0" smtClean="0">
                <a:latin typeface="Lucida Grande" charset="0"/>
                <a:ea typeface="ＭＳ Ｐゴシック" charset="0"/>
                <a:cs typeface="ＭＳ Ｐゴシック" charset="0"/>
              </a:rPr>
              <a:t>character, </a:t>
            </a:r>
            <a:r>
              <a:rPr lang="en-US" sz="2000" dirty="0">
                <a:latin typeface="Lucida Grande" charset="0"/>
                <a:ea typeface="ＭＳ Ｐゴシック" charset="0"/>
                <a:cs typeface="ＭＳ Ｐゴシック" charset="0"/>
              </a:rPr>
              <a:t>a particular </a:t>
            </a:r>
            <a:r>
              <a:rPr lang="en-US" sz="2000" dirty="0" smtClean="0">
                <a:latin typeface="Lucida Grande" charset="0"/>
                <a:ea typeface="ＭＳ Ｐゴシック" charset="0"/>
                <a:cs typeface="ＭＳ Ｐゴシック" charset="0"/>
              </a:rPr>
              <a:t>setting, and/or </a:t>
            </a:r>
            <a:r>
              <a:rPr lang="en-US" sz="2000" dirty="0">
                <a:latin typeface="Lucida Grande" charset="0"/>
                <a:ea typeface="ＭＳ Ｐゴシック" charset="0"/>
                <a:cs typeface="ＭＳ Ｐゴシック" charset="0"/>
              </a:rPr>
              <a:t>with a particular situation or idea </a:t>
            </a:r>
            <a:r>
              <a:rPr lang="en-US" sz="2000" dirty="0" smtClean="0">
                <a:latin typeface="Lucida Grande" charset="0"/>
                <a:ea typeface="ＭＳ Ｐゴシック" charset="0"/>
                <a:cs typeface="ＭＳ Ｐゴシック" charset="0"/>
              </a:rPr>
              <a:t>throughout </a:t>
            </a:r>
            <a:r>
              <a:rPr lang="en-US" sz="2000" dirty="0">
                <a:latin typeface="Lucida Grande" charset="0"/>
                <a:ea typeface="ＭＳ Ｐゴシック" charset="0"/>
                <a:cs typeface="ＭＳ Ｐゴシック" charset="0"/>
              </a:rPr>
              <a:t>the </a:t>
            </a:r>
            <a:r>
              <a:rPr lang="en-US" sz="2000" dirty="0" smtClean="0">
                <a:latin typeface="Lucida Grande" charset="0"/>
                <a:ea typeface="ＭＳ Ｐゴシック" charset="0"/>
                <a:cs typeface="ＭＳ Ｐゴシック" charset="0"/>
              </a:rPr>
              <a:t>film.</a:t>
            </a:r>
            <a:endParaRPr lang="en-US" sz="2000" dirty="0">
              <a:latin typeface="Lucida Grande" charset="0"/>
              <a:ea typeface="ＭＳ Ｐゴシック" charset="0"/>
              <a:cs typeface="ＭＳ Ｐゴシック" charset="0"/>
            </a:endParaRPr>
          </a:p>
        </p:txBody>
      </p:sp>
      <p:pic>
        <p:nvPicPr>
          <p:cNvPr id="2355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000" y="1981200"/>
            <a:ext cx="40640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Atonement - Briony 괢 [www.keepvid.com].mp4" descr="/Users/karencarpenter/Desktop/250 ppt+clips/sound_clips/Atonement - Briony 괢 [www.keepvid.com].mp4">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0" y="2857500"/>
            <a:ext cx="5334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562600" y="5791200"/>
            <a:ext cx="3276600" cy="400110"/>
          </a:xfrm>
          <a:prstGeom prst="rect">
            <a:avLst/>
          </a:prstGeom>
          <a:noFill/>
        </p:spPr>
        <p:txBody>
          <a:bodyPr wrap="square" rtlCol="0">
            <a:spAutoFit/>
          </a:bodyPr>
          <a:lstStyle/>
          <a:p>
            <a:r>
              <a:rPr lang="en-US" sz="1000" dirty="0" smtClean="0">
                <a:latin typeface="Lucida Grande"/>
                <a:cs typeface="Lucida Grande"/>
              </a:rPr>
              <a:t>Screen Atonement</a:t>
            </a:r>
          </a:p>
          <a:p>
            <a:r>
              <a:rPr lang="en-US" sz="1000" dirty="0" smtClean="0">
                <a:latin typeface="Lucida Grande"/>
                <a:cs typeface="Lucida Grande"/>
              </a:rPr>
              <a:t>Chap. 1 and 12 for sound </a:t>
            </a:r>
            <a:r>
              <a:rPr lang="en-US" sz="1000" dirty="0" smtClean="0">
                <a:latin typeface="Lucida Grande"/>
                <a:cs typeface="Lucida Grande"/>
              </a:rPr>
              <a:t>motif</a:t>
            </a:r>
            <a:endParaRPr lang="en-US" sz="1000" dirty="0" smtClean="0">
              <a:latin typeface="Lucida Grande"/>
              <a:cs typeface="Lucida Grande"/>
            </a:endParaRP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355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3556"/>
                                        </p:tgtEl>
                                      </p:cBhvr>
                                    </p:cmd>
                                  </p:childTnLst>
                                </p:cTn>
                              </p:par>
                            </p:childTnLst>
                          </p:cTn>
                        </p:par>
                      </p:childTnLst>
                    </p:cTn>
                  </p:par>
                </p:childTnLst>
              </p:cTn>
              <p:nextCondLst>
                <p:cond evt="onClick" delay="0">
                  <p:tgtEl>
                    <p:spTgt spid="23556"/>
                  </p:tgtEl>
                </p:cond>
              </p:nextCondLst>
            </p:seq>
            <p:video>
              <p:cMediaNode vol="80000">
                <p:cTn id="7" fill="remove" display="0">
                  <p:stCondLst>
                    <p:cond delay="indefinite"/>
                  </p:stCondLst>
                  <p:endCondLst>
                    <p:cond evt="onNext" delay="0">
                      <p:tgtEl>
                        <p:sldTgt/>
                      </p:tgtEl>
                    </p:cond>
                    <p:cond evt="onPrev" delay="0">
                      <p:tgtEl>
                        <p:sldTgt/>
                      </p:tgtEl>
                    </p:cond>
                  </p:endCondLst>
                </p:cTn>
                <p:tgtEl>
                  <p:spTgt spid="2355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1066800" y="990600"/>
            <a:ext cx="7239000" cy="3886200"/>
          </a:xfrm>
        </p:spPr>
        <p:txBody>
          <a:bodyPr/>
          <a:lstStyle/>
          <a:p>
            <a:pPr algn="l" eaLnBrk="1" hangingPunct="1"/>
            <a:r>
              <a:rPr lang="en-US" sz="2000">
                <a:solidFill>
                  <a:srgbClr val="000000"/>
                </a:solidFill>
                <a:latin typeface="Lucida Grande" charset="0"/>
                <a:ea typeface="ＭＳ Ｐゴシック" charset="0"/>
                <a:cs typeface="ＭＳ Ｐゴシック" charset="0"/>
              </a:rPr>
              <a:t>SOUND BRIDGE</a:t>
            </a:r>
            <a:br>
              <a:rPr lang="en-US" sz="2000">
                <a:solidFill>
                  <a:srgbClr val="000000"/>
                </a:solidFill>
                <a:latin typeface="Lucida Grande" charset="0"/>
                <a:ea typeface="ＭＳ Ｐゴシック" charset="0"/>
                <a:cs typeface="ＭＳ Ｐゴシック" charset="0"/>
              </a:rPr>
            </a:br>
            <a:r>
              <a:rPr lang="en-US" sz="2000">
                <a:solidFill>
                  <a:srgbClr val="000000"/>
                </a:solidFill>
                <a:latin typeface="Lucida Grande" charset="0"/>
                <a:ea typeface="ＭＳ Ｐゴシック" charset="0"/>
                <a:cs typeface="ＭＳ Ｐゴシック" charset="0"/>
              </a:rPr>
              <a:t/>
            </a:r>
            <a:br>
              <a:rPr lang="en-US" sz="2000">
                <a:solidFill>
                  <a:srgbClr val="000000"/>
                </a:solidFill>
                <a:latin typeface="Lucida Grande" charset="0"/>
                <a:ea typeface="ＭＳ Ｐゴシック" charset="0"/>
                <a:cs typeface="ＭＳ Ｐゴシック" charset="0"/>
              </a:rPr>
            </a:br>
            <a:r>
              <a:rPr lang="en-US" sz="2000">
                <a:solidFill>
                  <a:srgbClr val="000000"/>
                </a:solidFill>
                <a:latin typeface="Lucida Grande" charset="0"/>
                <a:ea typeface="ＭＳ Ｐゴシック" charset="0"/>
                <a:cs typeface="ＭＳ Ｐゴシック" charset="0"/>
              </a:rPr>
              <a:t>Sound bridges can lead in or out of a scene. They can occur when the sound from the previous scene carries over before the sound from the new scene begins. </a:t>
            </a:r>
            <a:br>
              <a:rPr lang="en-US" sz="2000">
                <a:solidFill>
                  <a:srgbClr val="000000"/>
                </a:solidFill>
                <a:latin typeface="Lucida Grande" charset="0"/>
                <a:ea typeface="ＭＳ Ｐゴシック" charset="0"/>
                <a:cs typeface="ＭＳ Ｐゴシック" charset="0"/>
              </a:rPr>
            </a:br>
            <a:r>
              <a:rPr lang="en-US" sz="2000">
                <a:solidFill>
                  <a:srgbClr val="000000"/>
                </a:solidFill>
                <a:latin typeface="Lucida Grande" charset="0"/>
                <a:ea typeface="ＭＳ Ｐゴシック" charset="0"/>
                <a:cs typeface="ＭＳ Ｐゴシック" charset="0"/>
              </a:rPr>
              <a:t/>
            </a:r>
            <a:br>
              <a:rPr lang="en-US" sz="2000">
                <a:solidFill>
                  <a:srgbClr val="000000"/>
                </a:solidFill>
                <a:latin typeface="Lucida Grande" charset="0"/>
                <a:ea typeface="ＭＳ Ｐゴシック" charset="0"/>
                <a:cs typeface="ＭＳ Ｐゴシック" charset="0"/>
              </a:rPr>
            </a:br>
            <a:r>
              <a:rPr lang="en-US" sz="2000">
                <a:solidFill>
                  <a:srgbClr val="000000"/>
                </a:solidFill>
                <a:latin typeface="Lucida Grande" charset="0"/>
                <a:ea typeface="ＭＳ Ｐゴシック" charset="0"/>
                <a:cs typeface="ＭＳ Ｐゴシック" charset="0"/>
              </a:rPr>
              <a:t>Alternatively, they can occur at the end of a scene, when the sound from the next scene is heard before the image appears on the screen. </a:t>
            </a:r>
            <a:br>
              <a:rPr lang="en-US" sz="2000">
                <a:solidFill>
                  <a:srgbClr val="000000"/>
                </a:solidFill>
                <a:latin typeface="Lucida Grande" charset="0"/>
                <a:ea typeface="ＭＳ Ｐゴシック" charset="0"/>
                <a:cs typeface="ＭＳ Ｐゴシック" charset="0"/>
              </a:rPr>
            </a:br>
            <a:r>
              <a:rPr lang="en-US" sz="2000">
                <a:solidFill>
                  <a:srgbClr val="000000"/>
                </a:solidFill>
                <a:latin typeface="Lucida Grande" charset="0"/>
                <a:ea typeface="ＭＳ Ｐゴシック" charset="0"/>
                <a:cs typeface="ＭＳ Ｐゴシック" charset="0"/>
              </a:rPr>
              <a:t/>
            </a:r>
            <a:br>
              <a:rPr lang="en-US" sz="2000">
                <a:solidFill>
                  <a:srgbClr val="000000"/>
                </a:solidFill>
                <a:latin typeface="Lucida Grande" charset="0"/>
                <a:ea typeface="ＭＳ Ｐゴシック" charset="0"/>
                <a:cs typeface="ＭＳ Ｐゴシック" charset="0"/>
              </a:rPr>
            </a:br>
            <a:r>
              <a:rPr lang="en-US" sz="2000">
                <a:solidFill>
                  <a:srgbClr val="000000"/>
                </a:solidFill>
                <a:latin typeface="Lucida Grande" charset="0"/>
                <a:ea typeface="ＭＳ Ｐゴシック" charset="0"/>
                <a:cs typeface="ＭＳ Ｐゴシック" charset="0"/>
              </a:rPr>
              <a:t>Sound bridges are one of the most common transitions in the continuity editing style.</a:t>
            </a:r>
            <a:r>
              <a:rPr lang="en-US" sz="1300">
                <a:solidFill>
                  <a:srgbClr val="000000"/>
                </a:solidFill>
                <a:latin typeface="Lucida Grande" charset="0"/>
                <a:ea typeface="ＭＳ Ｐゴシック" charset="0"/>
                <a:cs typeface="ＭＳ Ｐゴシック" charset="0"/>
              </a:rPr>
              <a:t> </a:t>
            </a:r>
            <a:endParaRPr lang="en-US" sz="2000">
              <a:latin typeface="Lucida Grande"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914400" y="838200"/>
            <a:ext cx="7315200" cy="1143000"/>
          </a:xfrm>
        </p:spPr>
        <p:txBody>
          <a:bodyPr/>
          <a:lstStyle/>
          <a:p>
            <a:pPr algn="l" eaLnBrk="1" hangingPunct="1"/>
            <a:r>
              <a:rPr lang="en-US" sz="1800" dirty="0">
                <a:solidFill>
                  <a:srgbClr val="000000"/>
                </a:solidFill>
                <a:latin typeface="Lucida Grande" charset="0"/>
                <a:ea typeface="ＭＳ Ｐゴシック" charset="0"/>
                <a:cs typeface="ＭＳ Ｐゴシック" charset="0"/>
              </a:rPr>
              <a:t>SOUND BRIDGE</a:t>
            </a:r>
            <a:br>
              <a:rPr lang="en-US" sz="1800" dirty="0">
                <a:solidFill>
                  <a:srgbClr val="000000"/>
                </a:solidFill>
                <a:latin typeface="Lucida Grande" charset="0"/>
                <a:ea typeface="ＭＳ Ｐゴシック" charset="0"/>
                <a:cs typeface="ＭＳ Ｐゴシック" charset="0"/>
              </a:rPr>
            </a:br>
            <a:r>
              <a:rPr lang="en-US" sz="1800" dirty="0">
                <a:solidFill>
                  <a:srgbClr val="000000"/>
                </a:solidFill>
                <a:latin typeface="Lucida Grande" charset="0"/>
                <a:ea typeface="ＭＳ Ｐゴシック" charset="0"/>
                <a:cs typeface="ＭＳ Ｐゴシック" charset="0"/>
              </a:rPr>
              <a:t/>
            </a:r>
            <a:br>
              <a:rPr lang="en-US" sz="1800" dirty="0">
                <a:solidFill>
                  <a:srgbClr val="000000"/>
                </a:solidFill>
                <a:latin typeface="Lucida Grande" charset="0"/>
                <a:ea typeface="ＭＳ Ｐゴシック" charset="0"/>
                <a:cs typeface="ＭＳ Ｐゴシック" charset="0"/>
              </a:rPr>
            </a:br>
            <a:r>
              <a:rPr lang="en-US" sz="1800" dirty="0" smtClean="0">
                <a:solidFill>
                  <a:srgbClr val="000000"/>
                </a:solidFill>
                <a:latin typeface="Lucida Grande" charset="0"/>
                <a:ea typeface="ＭＳ Ｐゴシック" charset="0"/>
                <a:cs typeface="ＭＳ Ｐゴシック" charset="0"/>
              </a:rPr>
              <a:t>In </a:t>
            </a:r>
            <a:r>
              <a:rPr lang="en-US" sz="1800" dirty="0">
                <a:solidFill>
                  <a:srgbClr val="000000"/>
                </a:solidFill>
                <a:latin typeface="Lucida Grande" charset="0"/>
                <a:ea typeface="ＭＳ Ｐゴシック" charset="0"/>
                <a:cs typeface="ＭＳ Ｐゴシック" charset="0"/>
              </a:rPr>
              <a:t>this clip from Yi Yi (Taiwan, 2000) a sound bridge plays with our expectations. The clip begins with a high angle shot of a couple arguing under a highway. A piano starts playing and the scene cuts into a house interior, </a:t>
            </a:r>
            <a:r>
              <a:rPr lang="en-US" sz="1800" dirty="0" smtClean="0">
                <a:solidFill>
                  <a:srgbClr val="000000"/>
                </a:solidFill>
                <a:latin typeface="Lucida Grande" charset="0"/>
                <a:ea typeface="ＭＳ Ｐゴシック" charset="0"/>
                <a:cs typeface="ＭＳ Ｐゴシック" charset="0"/>
              </a:rPr>
              <a:t>to reveal a woman looking at CDs and then a </a:t>
            </a:r>
            <a:r>
              <a:rPr lang="en-US" sz="1800" dirty="0">
                <a:solidFill>
                  <a:srgbClr val="000000"/>
                </a:solidFill>
                <a:latin typeface="Lucida Grande" charset="0"/>
                <a:ea typeface="ＭＳ Ｐゴシック" charset="0"/>
                <a:cs typeface="ＭＳ Ｐゴシック" charset="0"/>
              </a:rPr>
              <a:t>young girl playing the piano. </a:t>
            </a:r>
            <a:r>
              <a:rPr lang="en-US" sz="1000" dirty="0" smtClean="0">
                <a:solidFill>
                  <a:srgbClr val="000000"/>
                </a:solidFill>
                <a:latin typeface="Lucida Grande" charset="0"/>
                <a:ea typeface="ＭＳ Ｐゴシック" charset="0"/>
                <a:cs typeface="ＭＳ Ｐゴシック" charset="0"/>
              </a:rPr>
              <a:t>Non-diegetic/diegetic</a:t>
            </a:r>
            <a:endParaRPr lang="en-US" sz="1000" dirty="0">
              <a:latin typeface="Lucida Grande" charset="0"/>
              <a:ea typeface="ＭＳ Ｐゴシック" charset="0"/>
              <a:cs typeface="ＭＳ Ｐゴシック" charset="0"/>
            </a:endParaRPr>
          </a:p>
        </p:txBody>
      </p:sp>
      <p:pic>
        <p:nvPicPr>
          <p:cNvPr id="27651" name="SoundBridge-YiYi" descr="/Users/karencarpenter/Desktop/250 ppt+clips/sound_clips/SoundBridge-YiY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905000" y="2971800"/>
            <a:ext cx="50292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765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7651"/>
                                        </p:tgtEl>
                                      </p:cBhvr>
                                    </p:cmd>
                                  </p:childTnLst>
                                </p:cTn>
                              </p:par>
                            </p:childTnLst>
                          </p:cTn>
                        </p:par>
                      </p:childTnLst>
                    </p:cTn>
                  </p:par>
                </p:childTnLst>
              </p:cTn>
              <p:nextCondLst>
                <p:cond evt="onClick" delay="0">
                  <p:tgtEl>
                    <p:spTgt spid="27651"/>
                  </p:tgtEl>
                </p:cond>
              </p:nextCondLst>
            </p:seq>
            <p:video fullScrn="1">
              <p:cMediaNode vol="80000">
                <p:cTn id="7" fill="remove" display="0">
                  <p:stCondLst>
                    <p:cond delay="indefinite"/>
                  </p:stCondLst>
                  <p:endCondLst>
                    <p:cond evt="onNext" delay="0">
                      <p:tgtEl>
                        <p:sldTgt/>
                      </p:tgtEl>
                    </p:cond>
                    <p:cond evt="onPrev" delay="0">
                      <p:tgtEl>
                        <p:sldTgt/>
                      </p:tgtEl>
                    </p:cond>
                  </p:endCondLst>
                </p:cTn>
                <p:tgtEl>
                  <p:spTgt spid="27651"/>
                </p:tgtEl>
              </p:cMediaNode>
            </p:video>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8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8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1755</TotalTime>
  <Words>242</Words>
  <Application>Microsoft Macintosh PowerPoint</Application>
  <PresentationFormat>On-screen Show (4:3)</PresentationFormat>
  <Paragraphs>34</Paragraphs>
  <Slides>15</Slides>
  <Notes>9</Notes>
  <HiddenSlides>0</HiddenSlides>
  <MMClips>14</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Blank Presentation</vt:lpstr>
      <vt:lpstr>PowerPoint Presentation</vt:lpstr>
      <vt:lpstr>Sound is extremely important to the experience of watching a movie. An image can be invested with a vastly different sense of mood, location, and context, depending on the sound that accompanies it.   Music that accompanies the main titles of a film often articulates rhythmically the title information itself, establishes the general mood or tone of the film.</vt:lpstr>
      <vt:lpstr>  </vt:lpstr>
      <vt:lpstr>Sound editing refers to the process of creating and refining the sound for a movie. Mixing is the process of enhancing and balancing the sound.   On large productions, sound editing is done by specialized sound editors (dialogue, effects, etc.) who are not involved in the picture editing. A sound designer may be brought in to create unique textures and effects. </vt:lpstr>
      <vt:lpstr>The emotional content of a scene is often conveyed as much or more by music and sound design as by any dialogue or picture.  Star Wars Sound Designer, Ben Burtt’s work stands out in how his effects are in the film's foreground. Normally, one only perceives a sound effect on a subconscious level. But Burtt´s skills go far beyond ordinary environmental stretching: his sounds often literally tell the story and they bring pleasure in themselves. </vt:lpstr>
      <vt:lpstr>The sound track can enter into an active relation with the image track.  Delicatesson, 1991, France </vt:lpstr>
      <vt:lpstr>Sound motifs are a combination of sound effects that can be associated with a particular character, a particular setting, and/or with a particular situation or idea throughout the film.</vt:lpstr>
      <vt:lpstr>SOUND BRIDGE  Sound bridges can lead in or out of a scene. They can occur when the sound from the previous scene carries over before the sound from the new scene begins.   Alternatively, they can occur at the end of a scene, when the sound from the next scene is heard before the image appears on the screen.   Sound bridges are one of the most common transitions in the continuity editing style. </vt:lpstr>
      <vt:lpstr>SOUND BRIDGE  In this clip from Yi Yi (Taiwan, 2000) a sound bridge plays with our expectations. The clip begins with a high angle shot of a couple arguing under a highway. A piano starts playing and the scene cuts into a house interior, to reveal a woman looking at CDs and then a young girl playing the piano. Non-diegetic/diegetic</vt:lpstr>
      <vt:lpstr>SONIC FLASHBACK  Sound from one diegetic time is heard over images from a later time. Sonic flashback often carries a moral or emotional overtone, making a character's motivation explicit.  Sixth Sense, 1999</vt:lpstr>
      <vt:lpstr>SOUND PERSPECTIVE  The sense of a sound's position in space is used to create a more realistic sense of space, with events happening closer or further away.    This clip from The Social Network demonstrates the adjustment of volume and sound quality depending on the action within the scene.</vt:lpstr>
      <vt:lpstr>SOUND PERSPECTIVE  In Woody Allen’s Annie Hall, sound perspective is a creative tool. Allen is not interested in creating a realistic film experience.</vt:lpstr>
      <vt:lpstr>To place an unusual emphasis on sound a director may drop the image by fading to black, make the image uninteresting or hold a meaningless shot for a long period.  In addition, sound gives a new value to silence.   Leaving Las Vegas, 1995</vt:lpstr>
      <vt:lpstr>Quality  Much like quality of the image, the aural properties of a sound -- its pitch, volume, reverb, sustain, etc. -- have a major effect on a film's aesthetic. A film can register the space in which a sound is produced (its sound signature) or it can be otherwise manipulated for dramatic purposes. The recording of Orson Welles' voice at the end of Touch of Evil (1958) adds a menacing reverb to his confession.</vt:lpstr>
      <vt:lpstr>Heavy musical backgrounds can disguise or cover up weaknesses in action and dialogue.</vt:lpstr>
    </vt:vector>
  </TitlesOfParts>
  <Company>Žꀀ]脨֡ꍰ뿿큠Թ]脨Ž뿿큐</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Extra images</dc:title>
  <dc:creator>Sam Hoover</dc:creator>
  <cp:lastModifiedBy>Karen Dee Carpenter</cp:lastModifiedBy>
  <cp:revision>49</cp:revision>
  <dcterms:created xsi:type="dcterms:W3CDTF">2011-04-25T01:49:44Z</dcterms:created>
  <dcterms:modified xsi:type="dcterms:W3CDTF">2012-04-23T04:17:36Z</dcterms:modified>
</cp:coreProperties>
</file>