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89" r:id="rId2"/>
    <p:sldId id="282" r:id="rId3"/>
    <p:sldId id="331" r:id="rId4"/>
    <p:sldId id="323" r:id="rId5"/>
    <p:sldId id="332" r:id="rId6"/>
    <p:sldId id="264" r:id="rId7"/>
    <p:sldId id="284" r:id="rId8"/>
    <p:sldId id="317" r:id="rId9"/>
    <p:sldId id="286" r:id="rId10"/>
    <p:sldId id="325" r:id="rId11"/>
    <p:sldId id="287" r:id="rId12"/>
    <p:sldId id="326" r:id="rId13"/>
    <p:sldId id="327" r:id="rId14"/>
    <p:sldId id="328" r:id="rId15"/>
    <p:sldId id="330" r:id="rId16"/>
    <p:sldId id="329" r:id="rId17"/>
    <p:sldId id="274" r:id="rId18"/>
    <p:sldId id="288"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1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F806090-5A2E-CD4C-BE46-EBA018896843}" type="slidenum">
              <a:rPr lang="en-US"/>
              <a:pPr>
                <a:defRPr/>
              </a:pPr>
              <a:t>‹#›</a:t>
            </a:fld>
            <a:endParaRPr lang="en-US"/>
          </a:p>
        </p:txBody>
      </p:sp>
    </p:spTree>
    <p:extLst>
      <p:ext uri="{BB962C8B-B14F-4D97-AF65-F5344CB8AC3E}">
        <p14:creationId xmlns:p14="http://schemas.microsoft.com/office/powerpoint/2010/main" val="3990573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4" charset="0"/>
        <a:ea typeface="ＭＳ Ｐゴシック" pitchFamily="12" charset="-128"/>
        <a:cs typeface="ＭＳ Ｐゴシック" pitchFamily="12" charset="-128"/>
      </a:defRPr>
    </a:lvl1pPr>
    <a:lvl2pPr marL="4572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Times"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248F5DC-C6ED-D249-A334-5EBF503F98BE}" type="slidenum">
              <a:rPr lang="en-US" sz="1200"/>
              <a:pPr/>
              <a:t>6</a:t>
            </a:fld>
            <a:endParaRPr lang="en-US" sz="1200"/>
          </a:p>
        </p:txBody>
      </p:sp>
      <p:sp>
        <p:nvSpPr>
          <p:cNvPr id="21506" name="Rectangle 2"/>
          <p:cNvSpPr>
            <a:spLocks noChangeArrowheads="1"/>
          </p:cNvSpPr>
          <p:nvPr>
            <p:ph type="sldImg"/>
          </p:nvPr>
        </p:nvSpPr>
        <p:spPr>
          <a:solidFill>
            <a:srgbClr val="FFFFFF"/>
          </a:solidFill>
          <a:ln/>
        </p:spPr>
      </p:sp>
      <p:sp>
        <p:nvSpPr>
          <p:cNvPr id="21507"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25B9FC-6FF3-224A-A8BC-AF5F90AAAE5C}" type="slidenum">
              <a:rPr lang="en-US"/>
              <a:pPr>
                <a:defRPr/>
              </a:pPr>
              <a:t>‹#›</a:t>
            </a:fld>
            <a:endParaRPr lang="en-US"/>
          </a:p>
        </p:txBody>
      </p:sp>
    </p:spTree>
    <p:extLst>
      <p:ext uri="{BB962C8B-B14F-4D97-AF65-F5344CB8AC3E}">
        <p14:creationId xmlns:p14="http://schemas.microsoft.com/office/powerpoint/2010/main" val="56977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542DA-280F-8E41-A60F-D0D4590211AB}" type="slidenum">
              <a:rPr lang="en-US"/>
              <a:pPr>
                <a:defRPr/>
              </a:pPr>
              <a:t>‹#›</a:t>
            </a:fld>
            <a:endParaRPr lang="en-US"/>
          </a:p>
        </p:txBody>
      </p:sp>
    </p:spTree>
    <p:extLst>
      <p:ext uri="{BB962C8B-B14F-4D97-AF65-F5344CB8AC3E}">
        <p14:creationId xmlns:p14="http://schemas.microsoft.com/office/powerpoint/2010/main" val="339446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6C71C-07D6-7D4A-A0E1-656A5089156A}" type="slidenum">
              <a:rPr lang="en-US"/>
              <a:pPr>
                <a:defRPr/>
              </a:pPr>
              <a:t>‹#›</a:t>
            </a:fld>
            <a:endParaRPr lang="en-US"/>
          </a:p>
        </p:txBody>
      </p:sp>
    </p:spTree>
    <p:extLst>
      <p:ext uri="{BB962C8B-B14F-4D97-AF65-F5344CB8AC3E}">
        <p14:creationId xmlns:p14="http://schemas.microsoft.com/office/powerpoint/2010/main" val="199808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4AD00A-3688-2344-9AFD-F1DF676EC86C}" type="slidenum">
              <a:rPr lang="en-US"/>
              <a:pPr>
                <a:defRPr/>
              </a:pPr>
              <a:t>‹#›</a:t>
            </a:fld>
            <a:endParaRPr lang="en-US"/>
          </a:p>
        </p:txBody>
      </p:sp>
    </p:spTree>
    <p:extLst>
      <p:ext uri="{BB962C8B-B14F-4D97-AF65-F5344CB8AC3E}">
        <p14:creationId xmlns:p14="http://schemas.microsoft.com/office/powerpoint/2010/main" val="181420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648146-182F-3047-86A1-6D169BCCA2BF}" type="slidenum">
              <a:rPr lang="en-US"/>
              <a:pPr>
                <a:defRPr/>
              </a:pPr>
              <a:t>‹#›</a:t>
            </a:fld>
            <a:endParaRPr lang="en-US"/>
          </a:p>
        </p:txBody>
      </p:sp>
    </p:spTree>
    <p:extLst>
      <p:ext uri="{BB962C8B-B14F-4D97-AF65-F5344CB8AC3E}">
        <p14:creationId xmlns:p14="http://schemas.microsoft.com/office/powerpoint/2010/main" val="339695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BC631-ED09-7142-B6CF-25865CC381E4}" type="slidenum">
              <a:rPr lang="en-US"/>
              <a:pPr>
                <a:defRPr/>
              </a:pPr>
              <a:t>‹#›</a:t>
            </a:fld>
            <a:endParaRPr lang="en-US"/>
          </a:p>
        </p:txBody>
      </p:sp>
    </p:spTree>
    <p:extLst>
      <p:ext uri="{BB962C8B-B14F-4D97-AF65-F5344CB8AC3E}">
        <p14:creationId xmlns:p14="http://schemas.microsoft.com/office/powerpoint/2010/main" val="92384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39483A-88CD-5745-BF3C-A05E961948C2}" type="slidenum">
              <a:rPr lang="en-US"/>
              <a:pPr>
                <a:defRPr/>
              </a:pPr>
              <a:t>‹#›</a:t>
            </a:fld>
            <a:endParaRPr lang="en-US"/>
          </a:p>
        </p:txBody>
      </p:sp>
    </p:spTree>
    <p:extLst>
      <p:ext uri="{BB962C8B-B14F-4D97-AF65-F5344CB8AC3E}">
        <p14:creationId xmlns:p14="http://schemas.microsoft.com/office/powerpoint/2010/main" val="144662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FA5DA9-8356-7645-A6A7-264E46AEFA4A}" type="slidenum">
              <a:rPr lang="en-US"/>
              <a:pPr>
                <a:defRPr/>
              </a:pPr>
              <a:t>‹#›</a:t>
            </a:fld>
            <a:endParaRPr lang="en-US"/>
          </a:p>
        </p:txBody>
      </p:sp>
    </p:spTree>
    <p:extLst>
      <p:ext uri="{BB962C8B-B14F-4D97-AF65-F5344CB8AC3E}">
        <p14:creationId xmlns:p14="http://schemas.microsoft.com/office/powerpoint/2010/main" val="190318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BCFA72-2AEB-A94F-BE94-70C2BC2A5E54}" type="slidenum">
              <a:rPr lang="en-US"/>
              <a:pPr>
                <a:defRPr/>
              </a:pPr>
              <a:t>‹#›</a:t>
            </a:fld>
            <a:endParaRPr lang="en-US"/>
          </a:p>
        </p:txBody>
      </p:sp>
    </p:spTree>
    <p:extLst>
      <p:ext uri="{BB962C8B-B14F-4D97-AF65-F5344CB8AC3E}">
        <p14:creationId xmlns:p14="http://schemas.microsoft.com/office/powerpoint/2010/main" val="353554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F3B2BD-6BBF-2849-9B9F-8AAF083C2E0C}" type="slidenum">
              <a:rPr lang="en-US"/>
              <a:pPr>
                <a:defRPr/>
              </a:pPr>
              <a:t>‹#›</a:t>
            </a:fld>
            <a:endParaRPr lang="en-US"/>
          </a:p>
        </p:txBody>
      </p:sp>
    </p:spTree>
    <p:extLst>
      <p:ext uri="{BB962C8B-B14F-4D97-AF65-F5344CB8AC3E}">
        <p14:creationId xmlns:p14="http://schemas.microsoft.com/office/powerpoint/2010/main" val="344890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1B4ED7-F3E8-FF4B-B8CE-A9D843BBE603}" type="slidenum">
              <a:rPr lang="en-US"/>
              <a:pPr>
                <a:defRPr/>
              </a:pPr>
              <a:t>‹#›</a:t>
            </a:fld>
            <a:endParaRPr lang="en-US"/>
          </a:p>
        </p:txBody>
      </p:sp>
    </p:spTree>
    <p:extLst>
      <p:ext uri="{BB962C8B-B14F-4D97-AF65-F5344CB8AC3E}">
        <p14:creationId xmlns:p14="http://schemas.microsoft.com/office/powerpoint/2010/main" val="339053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99F981F-80F1-264A-A85D-0B213697C0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2" charset="-128"/>
          <a:cs typeface="ＭＳ Ｐゴシック" pitchFamily="12" charset="-128"/>
        </a:defRPr>
      </a:lvl1pPr>
      <a:lvl2pPr algn="ctr" rtl="0" eaLnBrk="0" fontAlgn="base" hangingPunct="0">
        <a:spcBef>
          <a:spcPct val="0"/>
        </a:spcBef>
        <a:spcAft>
          <a:spcPct val="0"/>
        </a:spcAft>
        <a:defRPr sz="4400">
          <a:solidFill>
            <a:schemeClr val="tx2"/>
          </a:solidFill>
          <a:latin typeface="Times" pitchFamily="64" charset="0"/>
          <a:ea typeface="ＭＳ Ｐゴシック" pitchFamily="12" charset="-128"/>
          <a:cs typeface="ＭＳ Ｐゴシック" pitchFamily="12" charset="-128"/>
        </a:defRPr>
      </a:lvl2pPr>
      <a:lvl3pPr algn="ctr" rtl="0" eaLnBrk="0" fontAlgn="base" hangingPunct="0">
        <a:spcBef>
          <a:spcPct val="0"/>
        </a:spcBef>
        <a:spcAft>
          <a:spcPct val="0"/>
        </a:spcAft>
        <a:defRPr sz="4400">
          <a:solidFill>
            <a:schemeClr val="tx2"/>
          </a:solidFill>
          <a:latin typeface="Times" pitchFamily="64" charset="0"/>
          <a:ea typeface="ＭＳ Ｐゴシック" pitchFamily="12" charset="-128"/>
          <a:cs typeface="ＭＳ Ｐゴシック" pitchFamily="12" charset="-128"/>
        </a:defRPr>
      </a:lvl3pPr>
      <a:lvl4pPr algn="ctr" rtl="0" eaLnBrk="0" fontAlgn="base" hangingPunct="0">
        <a:spcBef>
          <a:spcPct val="0"/>
        </a:spcBef>
        <a:spcAft>
          <a:spcPct val="0"/>
        </a:spcAft>
        <a:defRPr sz="4400">
          <a:solidFill>
            <a:schemeClr val="tx2"/>
          </a:solidFill>
          <a:latin typeface="Times" pitchFamily="64" charset="0"/>
          <a:ea typeface="ＭＳ Ｐゴシック" pitchFamily="12" charset="-128"/>
          <a:cs typeface="ＭＳ Ｐゴシック" pitchFamily="12" charset="-128"/>
        </a:defRPr>
      </a:lvl4pPr>
      <a:lvl5pPr algn="ctr" rtl="0" eaLnBrk="0" fontAlgn="base" hangingPunct="0">
        <a:spcBef>
          <a:spcPct val="0"/>
        </a:spcBef>
        <a:spcAft>
          <a:spcPct val="0"/>
        </a:spcAft>
        <a:defRPr sz="4400">
          <a:solidFill>
            <a:schemeClr val="tx2"/>
          </a:solidFill>
          <a:latin typeface="Times" pitchFamily="64" charset="0"/>
          <a:ea typeface="ＭＳ Ｐゴシック" pitchFamily="12" charset="-128"/>
          <a:cs typeface="ＭＳ Ｐゴシック" pitchFamily="12" charset="-128"/>
        </a:defRPr>
      </a:lvl5pPr>
      <a:lvl6pPr marL="457200" algn="ctr" rtl="0" fontAlgn="base">
        <a:spcBef>
          <a:spcPct val="0"/>
        </a:spcBef>
        <a:spcAft>
          <a:spcPct val="0"/>
        </a:spcAft>
        <a:defRPr sz="4400">
          <a:solidFill>
            <a:schemeClr val="tx2"/>
          </a:solidFill>
          <a:latin typeface="Times" pitchFamily="64" charset="0"/>
        </a:defRPr>
      </a:lvl6pPr>
      <a:lvl7pPr marL="914400" algn="ctr" rtl="0" fontAlgn="base">
        <a:spcBef>
          <a:spcPct val="0"/>
        </a:spcBef>
        <a:spcAft>
          <a:spcPct val="0"/>
        </a:spcAft>
        <a:defRPr sz="4400">
          <a:solidFill>
            <a:schemeClr val="tx2"/>
          </a:solidFill>
          <a:latin typeface="Times" pitchFamily="64" charset="0"/>
        </a:defRPr>
      </a:lvl7pPr>
      <a:lvl8pPr marL="1371600" algn="ctr" rtl="0" fontAlgn="base">
        <a:spcBef>
          <a:spcPct val="0"/>
        </a:spcBef>
        <a:spcAft>
          <a:spcPct val="0"/>
        </a:spcAft>
        <a:defRPr sz="4400">
          <a:solidFill>
            <a:schemeClr val="tx2"/>
          </a:solidFill>
          <a:latin typeface="Times" pitchFamily="64" charset="0"/>
        </a:defRPr>
      </a:lvl8pPr>
      <a:lvl9pPr marL="1828800" algn="ctr" rtl="0" fontAlgn="base">
        <a:spcBef>
          <a:spcPct val="0"/>
        </a:spcBef>
        <a:spcAft>
          <a:spcPct val="0"/>
        </a:spcAft>
        <a:defRPr sz="4400">
          <a:solidFill>
            <a:schemeClr val="tx2"/>
          </a:solidFill>
          <a:latin typeface="Times"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2" charset="-128"/>
          <a:cs typeface="ＭＳ Ｐゴシック" pitchFamily="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4" Type="http://schemas.openxmlformats.org/officeDocument/2006/relationships/hyperlink" Target="http://en.wikipedia.org/wiki/Eyeline_match" TargetMode="External"/><Relationship Id="rId1" Type="http://schemas.openxmlformats.org/officeDocument/2006/relationships/slideLayout" Target="../slideLayouts/slideLayout7.xml"/><Relationship Id="rId2" Type="http://schemas.openxmlformats.org/officeDocument/2006/relationships/hyperlink" Target="http://classes.yale.edu/film-analysis/htmfiles/intro.htm" TargetMode="External"/><Relationship Id="rId3" Type="http://schemas.openxmlformats.org/officeDocument/2006/relationships/hyperlink" Target="http://www.tadvin.ir/images/film-editing2.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microsoft.com/office/2007/relationships/media" Target="file://localhost/Volumes/Iomega%20eGo/CTVA%20250%20lectures,%20lessons/23.%20Editing%202%20and%2024.%20Dailies/Continuity-Neighbors" TargetMode="External"/><Relationship Id="rId2" Type="http://schemas.openxmlformats.org/officeDocument/2006/relationships/video" Target="file://localhost/Volumes/Iomega%20eGo/CTVA%20250%20lectures,%20lessons/23.%20Editing%202%20and%2024.%20Dailies/Continuity-Neighbors" TargetMode="External"/><Relationship Id="rId3"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microsoft.com/office/2007/relationships/media" Target="file://localhost/Volumes/Iomega%20eGo/CTVA%20250%20lectures,%20lessons/23.%20Editing%202%20and%2024.%20Dailies/Clip23Godfather" TargetMode="External"/><Relationship Id="rId2" Type="http://schemas.openxmlformats.org/officeDocument/2006/relationships/video" Target="file://localhost/Volumes/Iomega%20eGo/CTVA%20250%20lectures,%20lessons/23.%20Editing%202%20and%2024.%20Dailies/Clip23Godfather" TargetMode="External"/><Relationship Id="rId3"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1" Type="http://schemas.microsoft.com/office/2007/relationships/media" Target="file://localhost/Volumes/Iomega%20eGo/CTVA%20250%20lectures,%20lessons/23.%20Editing%202%20and%2024.%20Dailies/Elliptical-Traffic" TargetMode="External"/><Relationship Id="rId2" Type="http://schemas.openxmlformats.org/officeDocument/2006/relationships/video" Target="file://localhost/Volumes/Iomega%20eGo/CTVA%20250%20lectures,%20lessons/23.%20Editing%202%20and%2024.%20Dailies/Elliptical-Traffic" TargetMode="External"/><Relationship Id="rId3" Type="http://schemas.openxmlformats.org/officeDocument/2006/relationships/slideLayout" Target="../slideLayouts/slideLayout2.xml"/><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533400" y="381000"/>
            <a:ext cx="7924800" cy="1600200"/>
          </a:xfrm>
        </p:spPr>
        <p:txBody>
          <a:bodyPr/>
          <a:lstStyle/>
          <a:p>
            <a:pPr algn="l" eaLnBrk="1" hangingPunct="1"/>
            <a:r>
              <a:rPr lang="en-US" sz="2400" b="1">
                <a:solidFill>
                  <a:srgbClr val="000000"/>
                </a:solidFill>
                <a:latin typeface="Lucida Grande" charset="0"/>
                <a:ea typeface="ＭＳ Ｐゴシック" charset="0"/>
                <a:cs typeface="ＭＳ Ｐゴシック" charset="0"/>
              </a:rPr>
              <a:t>Editing Styles:</a:t>
            </a:r>
            <a:br>
              <a:rPr lang="en-US" sz="2400" b="1">
                <a:solidFill>
                  <a:srgbClr val="000000"/>
                </a:solidFill>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
            </a:r>
            <a:br>
              <a:rPr lang="en-US" sz="2000">
                <a:solidFill>
                  <a:srgbClr val="000000"/>
                </a:solidFill>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The patterned use of transitions, matches and duration can be identified as a cinematic style.</a:t>
            </a:r>
          </a:p>
        </p:txBody>
      </p:sp>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8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2895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648200"/>
            <a:ext cx="3073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
          <p:cNvSpPr>
            <a:spLocks noChangeArrowheads="1"/>
          </p:cNvSpPr>
          <p:nvPr/>
        </p:nvSpPr>
        <p:spPr bwMode="auto">
          <a:xfrm>
            <a:off x="7251700" y="2209800"/>
            <a:ext cx="18923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Lucida Grande" charset="0"/>
              </a:rPr>
              <a:t>Transitions:</a:t>
            </a:r>
          </a:p>
          <a:p>
            <a:r>
              <a:rPr lang="en-US" sz="2000">
                <a:latin typeface="Lucida Grande" charset="0"/>
              </a:rPr>
              <a:t>Straight cut</a:t>
            </a:r>
          </a:p>
          <a:p>
            <a:r>
              <a:rPr lang="en-US" sz="2000">
                <a:latin typeface="Lucida Grande" charset="0"/>
              </a:rPr>
              <a:t>Jump cut</a:t>
            </a:r>
          </a:p>
          <a:p>
            <a:r>
              <a:rPr lang="en-US" sz="2000">
                <a:latin typeface="Lucida Grande" charset="0"/>
              </a:rPr>
              <a:t>Dissolve</a:t>
            </a:r>
          </a:p>
          <a:p>
            <a:r>
              <a:rPr lang="en-US" sz="2000">
                <a:latin typeface="Lucida Grande" charset="0"/>
              </a:rPr>
              <a:t>Wipe</a:t>
            </a:r>
          </a:p>
          <a:p>
            <a:r>
              <a:rPr lang="en-US" sz="2000">
                <a:latin typeface="Lucida Grande" charset="0"/>
              </a:rPr>
              <a:t>Insert</a:t>
            </a:r>
          </a:p>
          <a:p>
            <a:r>
              <a:rPr lang="en-US" sz="2000">
                <a:latin typeface="Lucida Grande" charset="0"/>
              </a:rPr>
              <a:t>Cross-cutting</a:t>
            </a:r>
          </a:p>
          <a:p>
            <a:r>
              <a:rPr lang="en-US" sz="2000">
                <a:latin typeface="Lucida Grande" charset="0"/>
              </a:rPr>
              <a:t>Shot/Reverse</a:t>
            </a:r>
          </a:p>
        </p:txBody>
      </p:sp>
      <p:sp>
        <p:nvSpPr>
          <p:cNvPr id="14342" name="Rectangle 7"/>
          <p:cNvSpPr>
            <a:spLocks noChangeArrowheads="1"/>
          </p:cNvSpPr>
          <p:nvPr/>
        </p:nvSpPr>
        <p:spPr bwMode="auto">
          <a:xfrm>
            <a:off x="381000" y="5130800"/>
            <a:ext cx="2095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Lucida Grande" charset="0"/>
              </a:rPr>
              <a:t>Matches:</a:t>
            </a:r>
          </a:p>
          <a:p>
            <a:r>
              <a:rPr lang="en-US" sz="2000">
                <a:latin typeface="Lucida Grande" charset="0"/>
              </a:rPr>
              <a:t>Graphic Match</a:t>
            </a:r>
          </a:p>
          <a:p>
            <a:r>
              <a:rPr lang="en-US" sz="2000">
                <a:latin typeface="Lucida Grande" charset="0"/>
              </a:rPr>
              <a:t>Matched Action</a:t>
            </a:r>
          </a:p>
          <a:p>
            <a:r>
              <a:rPr lang="en-US" sz="2000">
                <a:latin typeface="Lucida Grande" charset="0"/>
              </a:rPr>
              <a:t>Eyeline Match</a:t>
            </a:r>
          </a:p>
        </p:txBody>
      </p:sp>
      <p:sp>
        <p:nvSpPr>
          <p:cNvPr id="14343" name="Rectangle 8"/>
          <p:cNvSpPr>
            <a:spLocks noChangeArrowheads="1"/>
          </p:cNvSpPr>
          <p:nvPr/>
        </p:nvSpPr>
        <p:spPr bwMode="auto">
          <a:xfrm>
            <a:off x="6629400" y="5257800"/>
            <a:ext cx="26177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Lucida Grande" charset="0"/>
              </a:rPr>
              <a:t>Duration:</a:t>
            </a:r>
          </a:p>
          <a:p>
            <a:r>
              <a:rPr lang="en-US" sz="2000">
                <a:latin typeface="Lucida Grande" charset="0"/>
              </a:rPr>
              <a:t>Long take</a:t>
            </a:r>
          </a:p>
          <a:p>
            <a:r>
              <a:rPr lang="en-US" sz="2000">
                <a:latin typeface="Lucida Grande" charset="0"/>
              </a:rPr>
              <a:t>Overlapping Editing</a:t>
            </a:r>
          </a:p>
          <a:p>
            <a:r>
              <a:rPr lang="en-US" sz="2000">
                <a:latin typeface="Lucida Grande" charset="0"/>
              </a:rPr>
              <a:t>Rhythm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57200" y="533400"/>
            <a:ext cx="8458200" cy="6172200"/>
          </a:xfrm>
        </p:spPr>
        <p:txBody>
          <a:bodyPr/>
          <a:lstStyle/>
          <a:p>
            <a:pPr algn="l" eaLnBrk="1" hangingPunct="1"/>
            <a:r>
              <a:rPr lang="en-US" sz="2400" b="1">
                <a:latin typeface="Lucida Grande" charset="0"/>
                <a:ea typeface="ＭＳ Ｐゴシック" charset="0"/>
                <a:cs typeface="ＭＳ Ｐゴシック" charset="0"/>
              </a:rPr>
              <a:t>Selects</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Times" charset="0"/>
              </a:rPr>
              <a:t>1.  </a:t>
            </a:r>
            <a:r>
              <a:rPr lang="en-US" sz="2000">
                <a:solidFill>
                  <a:schemeClr val="tx1"/>
                </a:solidFill>
                <a:latin typeface="Lucida Grande" charset="0"/>
                <a:ea typeface="ＭＳ Ｐゴシック" charset="0"/>
                <a:cs typeface="ＭＳ Ｐゴシック" charset="0"/>
              </a:rPr>
              <a:t>Upload/digitize the footage that</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s been shot. Do we need to talk about setting scratch disks? And naming clips?</a:t>
            </a:r>
            <a:br>
              <a:rPr lang="en-US" altLang="ja-JP" sz="2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ＭＳ Ｐゴシック" charset="0"/>
              </a:rPr>
              <a:t/>
            </a:r>
            <a:br>
              <a:rPr lang="en-US" altLang="ja-JP" sz="2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ＭＳ Ｐゴシック" charset="0"/>
              </a:rPr>
              <a:t>2.  Create </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bins</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 for the footage. Some Editors put every scene in its own bin; but you can organize in anyway that</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s most comfortable. </a:t>
            </a:r>
            <a:r>
              <a:rPr lang="en-US" altLang="ja-JP" sz="1300">
                <a:solidFill>
                  <a:srgbClr val="000000"/>
                </a:solidFill>
                <a:latin typeface="Lucida Grande" charset="0"/>
                <a:ea typeface="ＭＳ Ｐゴシック" charset="0"/>
                <a:cs typeface="ＭＳ Ｐゴシック" charset="0"/>
              </a:rPr>
              <a:t/>
            </a:r>
            <a:br>
              <a:rPr lang="en-US" altLang="ja-JP" sz="1300">
                <a:solidFill>
                  <a:srgbClr val="000000"/>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ＭＳ Ｐゴシック" charset="0"/>
              </a:rPr>
              <a:t/>
            </a:r>
            <a:br>
              <a:rPr lang="en-US" altLang="ja-JP" sz="2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Times" charset="0"/>
              </a:rPr>
              <a:t>3.  </a:t>
            </a:r>
            <a:r>
              <a:rPr lang="en-US" altLang="ja-JP" sz="2000">
                <a:solidFill>
                  <a:schemeClr val="tx1"/>
                </a:solidFill>
                <a:latin typeface="Lucida Grande" charset="0"/>
                <a:ea typeface="ＭＳ Ｐゴシック" charset="0"/>
                <a:cs typeface="ＭＳ Ｐゴシック" charset="0"/>
              </a:rPr>
              <a:t>Open a sequence(s) - Some Editors put every scene in its own sequence, some editors like the entire film in one sequence. I like to use a sequence for all scenes in a single location/time and then combine these into one sequence after the rough cut, but you can organize in anyway that</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s most comfortable.</a:t>
            </a:r>
            <a:br>
              <a:rPr lang="en-US" altLang="ja-JP" sz="2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ＭＳ Ｐゴシック" charset="0"/>
              </a:rPr>
              <a:t/>
            </a:r>
            <a:br>
              <a:rPr lang="en-US" altLang="ja-JP" sz="2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Times" charset="0"/>
              </a:rPr>
              <a:t>4</a:t>
            </a:r>
            <a:r>
              <a:rPr lang="en-US" altLang="ja-JP" sz="2000">
                <a:solidFill>
                  <a:schemeClr val="tx1"/>
                </a:solidFill>
                <a:latin typeface="Lucida Grande" charset="0"/>
                <a:ea typeface="ＭＳ Ｐゴシック" charset="0"/>
                <a:cs typeface="ＭＳ Ｐゴシック" charset="0"/>
              </a:rPr>
              <a:t>.  </a:t>
            </a:r>
            <a:r>
              <a:rPr lang="en-US" altLang="ja-JP" sz="2000">
                <a:solidFill>
                  <a:srgbClr val="000000"/>
                </a:solidFill>
                <a:latin typeface="Lucida Grande" charset="0"/>
                <a:ea typeface="ＭＳ Ｐゴシック" charset="0"/>
                <a:cs typeface="ＭＳ Ｐゴシック" charset="0"/>
              </a:rPr>
              <a:t>A take that is considered </a:t>
            </a:r>
            <a:r>
              <a:rPr lang="ja-JP" altLang="en-US" sz="2000">
                <a:solidFill>
                  <a:srgbClr val="000000"/>
                </a:solidFill>
                <a:latin typeface="Lucida Grande" charset="0"/>
                <a:ea typeface="ＭＳ Ｐゴシック" charset="0"/>
                <a:cs typeface="ＭＳ Ｐゴシック" charset="0"/>
              </a:rPr>
              <a:t>“</a:t>
            </a:r>
            <a:r>
              <a:rPr lang="en-US" altLang="ja-JP" sz="2000">
                <a:solidFill>
                  <a:srgbClr val="000000"/>
                </a:solidFill>
                <a:latin typeface="Lucida Grande" charset="0"/>
                <a:ea typeface="ＭＳ Ｐゴシック" charset="0"/>
                <a:cs typeface="ＭＳ Ｐゴシック" charset="0"/>
              </a:rPr>
              <a:t>bad</a:t>
            </a:r>
            <a:r>
              <a:rPr lang="ja-JP" altLang="en-US" sz="2000">
                <a:solidFill>
                  <a:srgbClr val="000000"/>
                </a:solidFill>
                <a:latin typeface="Lucida Grande" charset="0"/>
                <a:ea typeface="ＭＳ Ｐゴシック" charset="0"/>
                <a:cs typeface="ＭＳ Ｐゴシック" charset="0"/>
              </a:rPr>
              <a:t>”</a:t>
            </a:r>
            <a:r>
              <a:rPr lang="en-US" altLang="ja-JP" sz="2000">
                <a:solidFill>
                  <a:srgbClr val="000000"/>
                </a:solidFill>
                <a:latin typeface="Lucida Grande" charset="0"/>
                <a:ea typeface="ＭＳ Ｐゴシック" charset="0"/>
                <a:cs typeface="ＭＳ Ｐゴシック" charset="0"/>
              </a:rPr>
              <a:t> for some element (performance, lighting, etc.) might have a usable section</a:t>
            </a:r>
            <a:br>
              <a:rPr lang="en-US" altLang="ja-JP" sz="2000">
                <a:solidFill>
                  <a:srgbClr val="000000"/>
                </a:solidFill>
                <a:latin typeface="Lucida Grande" charset="0"/>
                <a:ea typeface="ＭＳ Ｐゴシック" charset="0"/>
                <a:cs typeface="ＭＳ Ｐゴシック" charset="0"/>
              </a:rPr>
            </a:br>
            <a:r>
              <a:rPr lang="en-US" altLang="ja-JP" sz="2000">
                <a:solidFill>
                  <a:srgbClr val="000000"/>
                </a:solidFill>
                <a:latin typeface="Lucida Grande" charset="0"/>
                <a:ea typeface="ＭＳ Ｐゴシック" charset="0"/>
                <a:cs typeface="ＭＳ Ｐゴシック" charset="0"/>
              </a:rPr>
              <a:t> </a:t>
            </a:r>
            <a:r>
              <a:rPr lang="en-US" altLang="ja-JP" sz="2000">
                <a:solidFill>
                  <a:srgbClr val="000000"/>
                </a:solidFill>
                <a:latin typeface="Lucida Grande" charset="0"/>
                <a:ea typeface="ＭＳ Ｐゴシック" charset="0"/>
                <a:cs typeface="Lucida Grande" charset="0"/>
              </a:rPr>
              <a:t>for a cutaway or insert.</a:t>
            </a:r>
            <a:r>
              <a:rPr lang="en-US" altLang="ja-JP" sz="2000">
                <a:solidFill>
                  <a:schemeClr val="tx1"/>
                </a:solidFill>
                <a:latin typeface="Lucida Grande" charset="0"/>
                <a:ea typeface="ＭＳ Ｐゴシック" charset="0"/>
                <a:cs typeface="Lucida Grande" charset="0"/>
              </a:rPr>
              <a:t> </a:t>
            </a:r>
            <a:endParaRPr lang="en-US" sz="2000">
              <a:solidFill>
                <a:schemeClr val="tx1"/>
              </a:solidFill>
              <a:latin typeface="Lucida Grande" charset="0"/>
              <a:ea typeface="ＭＳ Ｐゴシック" charset="0"/>
              <a:cs typeface="Lucida Grande" charset="0"/>
            </a:endParaRPr>
          </a:p>
        </p:txBody>
      </p:sp>
      <p:sp>
        <p:nvSpPr>
          <p:cNvPr id="25602" name="Rectangle 3"/>
          <p:cNvSpPr>
            <a:spLocks noChangeArrowheads="1"/>
          </p:cNvSpPr>
          <p:nvPr/>
        </p:nvSpPr>
        <p:spPr bwMode="auto">
          <a:xfrm>
            <a:off x="938213" y="2276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228600" y="304800"/>
            <a:ext cx="8915400" cy="4038600"/>
          </a:xfrm>
        </p:spPr>
        <p:txBody>
          <a:bodyPr/>
          <a:lstStyle/>
          <a:p>
            <a:pPr algn="l" eaLnBrk="1" hangingPunct="1"/>
            <a:r>
              <a:rPr lang="en-US" sz="2400" b="1">
                <a:latin typeface="Lucida Grande" charset="0"/>
                <a:ea typeface="ＭＳ Ｐゴシック" charset="0"/>
                <a:cs typeface="ＭＳ Ｐゴシック" charset="0"/>
              </a:rPr>
              <a:t>Assembly</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t>
            </a:r>
            <a:br>
              <a:rPr lang="en-US" sz="2000">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Editors first organize the footage and then structure the sequence of the film by splicing and re-splicing the best shots. They must have a good eye and understand the subject of the film and the director</a:t>
            </a:r>
            <a:r>
              <a:rPr lang="ja-JP" altLang="en-US" sz="2000">
                <a:solidFill>
                  <a:srgbClr val="000000"/>
                </a:solidFill>
                <a:latin typeface="Lucida Grande" charset="0"/>
                <a:ea typeface="ＭＳ Ｐゴシック" charset="0"/>
                <a:cs typeface="ＭＳ Ｐゴシック" charset="0"/>
              </a:rPr>
              <a:t>’</a:t>
            </a:r>
            <a:r>
              <a:rPr lang="en-US" altLang="ja-JP" sz="2000">
                <a:solidFill>
                  <a:srgbClr val="000000"/>
                </a:solidFill>
                <a:latin typeface="Lucida Grande" charset="0"/>
                <a:ea typeface="ＭＳ Ｐゴシック" charset="0"/>
                <a:cs typeface="ＭＳ Ｐゴシック" charset="0"/>
              </a:rPr>
              <a:t>s intentions.</a:t>
            </a:r>
            <a:br>
              <a:rPr lang="en-US" altLang="ja-JP" sz="2000">
                <a:solidFill>
                  <a:srgbClr val="000000"/>
                </a:solidFill>
                <a:latin typeface="Lucida Grande" charset="0"/>
                <a:ea typeface="ＭＳ Ｐゴシック" charset="0"/>
                <a:cs typeface="ＭＳ Ｐゴシック" charset="0"/>
              </a:rPr>
            </a:br>
            <a:r>
              <a:rPr lang="en-US" altLang="ja-JP" sz="1000">
                <a:solidFill>
                  <a:srgbClr val="000000"/>
                </a:solidFill>
                <a:latin typeface="Lucida Grande" charset="0"/>
                <a:ea typeface="ＭＳ Ｐゴシック" charset="0"/>
                <a:cs typeface="ＭＳ Ｐゴシック" charset="0"/>
              </a:rPr>
              <a:t/>
            </a:r>
            <a:br>
              <a:rPr lang="en-US" altLang="ja-JP" sz="1000">
                <a:solidFill>
                  <a:srgbClr val="000000"/>
                </a:solidFill>
                <a:latin typeface="Lucida Grande" charset="0"/>
                <a:ea typeface="ＭＳ Ｐゴシック" charset="0"/>
                <a:cs typeface="ＭＳ Ｐゴシック" charset="0"/>
              </a:rPr>
            </a:br>
            <a:r>
              <a:rPr lang="en-US" altLang="ja-JP" sz="2000">
                <a:solidFill>
                  <a:srgbClr val="000000"/>
                </a:solidFill>
                <a:latin typeface="Lucida Grande" charset="0"/>
                <a:ea typeface="ＭＳ Ｐゴシック" charset="0"/>
                <a:cs typeface="ＭＳ Ｐゴシック" charset="0"/>
              </a:rPr>
              <a:t>1.</a:t>
            </a:r>
            <a:r>
              <a:rPr lang="en-US" altLang="ja-JP" sz="2000">
                <a:solidFill>
                  <a:schemeClr val="tx1"/>
                </a:solidFill>
                <a:latin typeface="Lucida Grande" charset="0"/>
                <a:ea typeface="ＭＳ Ｐゴシック" charset="0"/>
                <a:cs typeface="Times" charset="0"/>
              </a:rPr>
              <a:t>  </a:t>
            </a:r>
            <a:r>
              <a:rPr lang="en-US" altLang="ja-JP" sz="2000">
                <a:solidFill>
                  <a:schemeClr val="tx1"/>
                </a:solidFill>
                <a:latin typeface="Lucida Grande" charset="0"/>
                <a:ea typeface="ＭＳ Ｐゴシック" charset="0"/>
                <a:cs typeface="ＭＳ Ｐゴシック" charset="0"/>
              </a:rPr>
              <a:t>Put the shots in order with the best takes.</a:t>
            </a:r>
            <a:br>
              <a:rPr lang="en-US" altLang="ja-JP" sz="2000">
                <a:solidFill>
                  <a:schemeClr val="tx1"/>
                </a:solidFill>
                <a:latin typeface="Lucida Grande" charset="0"/>
                <a:ea typeface="ＭＳ Ｐゴシック" charset="0"/>
                <a:cs typeface="ＭＳ Ｐゴシック" charset="0"/>
              </a:rPr>
            </a:br>
            <a:r>
              <a:rPr lang="en-US" altLang="ja-JP" sz="1000">
                <a:solidFill>
                  <a:schemeClr val="tx1"/>
                </a:solidFill>
                <a:latin typeface="Lucida Grande" charset="0"/>
                <a:ea typeface="ＭＳ Ｐゴシック" charset="0"/>
                <a:cs typeface="ＭＳ Ｐゴシック" charset="0"/>
              </a:rPr>
              <a:t/>
            </a:r>
            <a:br>
              <a:rPr lang="en-US" altLang="ja-JP" sz="1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Times" charset="0"/>
              </a:rPr>
              <a:t>2.  </a:t>
            </a:r>
            <a:r>
              <a:rPr lang="en-US" altLang="ja-JP" sz="2000">
                <a:solidFill>
                  <a:schemeClr val="tx1"/>
                </a:solidFill>
                <a:latin typeface="Lucida Grande" charset="0"/>
                <a:ea typeface="ＭＳ Ｐゴシック" charset="0"/>
                <a:cs typeface="ＭＳ Ｐゴシック" charset="0"/>
              </a:rPr>
              <a:t>Look at which takes will cut and those that will not.</a:t>
            </a:r>
            <a:br>
              <a:rPr lang="en-US" altLang="ja-JP" sz="2000">
                <a:solidFill>
                  <a:schemeClr val="tx1"/>
                </a:solidFill>
                <a:latin typeface="Lucida Grande" charset="0"/>
                <a:ea typeface="ＭＳ Ｐゴシック" charset="0"/>
                <a:cs typeface="ＭＳ Ｐゴシック" charset="0"/>
              </a:rPr>
            </a:br>
            <a:r>
              <a:rPr lang="en-US" altLang="ja-JP" sz="1000">
                <a:solidFill>
                  <a:schemeClr val="tx1"/>
                </a:solidFill>
                <a:latin typeface="Lucida Grande" charset="0"/>
                <a:ea typeface="ＭＳ Ｐゴシック" charset="0"/>
                <a:cs typeface="ＭＳ Ｐゴシック" charset="0"/>
              </a:rPr>
              <a:t/>
            </a:r>
            <a:br>
              <a:rPr lang="en-US" altLang="ja-JP" sz="1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ＭＳ Ｐゴシック" charset="0"/>
              </a:rPr>
              <a:t>If you don</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t have a shot that will cut you can re-shoot (recommended) or you can find a creative solution to make a transition (sound and/or image) that will enhance and </a:t>
            </a:r>
            <a:r>
              <a:rPr lang="en-US" altLang="ja-JP" sz="2000" u="sng">
                <a:solidFill>
                  <a:schemeClr val="tx1"/>
                </a:solidFill>
                <a:latin typeface="Lucida Grande" charset="0"/>
                <a:ea typeface="ＭＳ Ｐゴシック" charset="0"/>
                <a:cs typeface="ＭＳ Ｐゴシック" charset="0"/>
              </a:rPr>
              <a:t>not hinder</a:t>
            </a:r>
            <a:r>
              <a:rPr lang="en-US" altLang="ja-JP" sz="2000">
                <a:solidFill>
                  <a:schemeClr val="tx1"/>
                </a:solidFill>
                <a:latin typeface="Lucida Grande" charset="0"/>
                <a:ea typeface="ＭＳ Ｐゴシック" charset="0"/>
                <a:cs typeface="ＭＳ Ｐゴシック" charset="0"/>
              </a:rPr>
              <a:t> the narrative.</a:t>
            </a:r>
            <a:r>
              <a:rPr lang="en-US" altLang="ja-JP" sz="2000">
                <a:solidFill>
                  <a:srgbClr val="000000"/>
                </a:solidFill>
                <a:latin typeface="Lucida Grande" charset="0"/>
                <a:ea typeface="ＭＳ Ｐゴシック" charset="0"/>
                <a:cs typeface="ＭＳ Ｐゴシック" charset="0"/>
              </a:rPr>
              <a:t> </a:t>
            </a:r>
            <a:endParaRPr lang="en-US" sz="2000">
              <a:solidFill>
                <a:srgbClr val="000000"/>
              </a:solidFill>
              <a:latin typeface="Lucida Grande" charset="0"/>
              <a:ea typeface="ＭＳ Ｐゴシック" charset="0"/>
              <a:cs typeface="ＭＳ Ｐゴシック" charset="0"/>
            </a:endParaRPr>
          </a:p>
        </p:txBody>
      </p:sp>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44988"/>
            <a:ext cx="3962400"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85800" y="304800"/>
            <a:ext cx="4114800" cy="6096000"/>
          </a:xfrm>
        </p:spPr>
        <p:txBody>
          <a:bodyPr/>
          <a:lstStyle/>
          <a:p>
            <a:pPr algn="l" eaLnBrk="1" hangingPunct="1"/>
            <a:r>
              <a:rPr lang="en-US" sz="2400" b="1">
                <a:latin typeface="Lucida Grande" charset="0"/>
                <a:ea typeface="ＭＳ Ｐゴシック" charset="0"/>
                <a:cs typeface="ＭＳ Ｐゴシック" charset="0"/>
              </a:rPr>
              <a:t>Rough Cut</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t>
            </a:r>
            <a:br>
              <a:rPr lang="en-US" sz="2000">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The rough cut is the first attempt at shaping the film. Many editors prefer to edit rough cuts on the long side in order to try out shots and scenes, even if they</a:t>
            </a:r>
            <a:r>
              <a:rPr lang="ja-JP" altLang="en-US" sz="2000">
                <a:solidFill>
                  <a:srgbClr val="000000"/>
                </a:solidFill>
                <a:latin typeface="Lucida Grande" charset="0"/>
                <a:ea typeface="ＭＳ Ｐゴシック" charset="0"/>
                <a:cs typeface="ＭＳ Ｐゴシック" charset="0"/>
              </a:rPr>
              <a:t>’</a:t>
            </a:r>
            <a:r>
              <a:rPr lang="en-US" altLang="ja-JP" sz="2000">
                <a:solidFill>
                  <a:srgbClr val="000000"/>
                </a:solidFill>
                <a:latin typeface="Lucida Grande" charset="0"/>
                <a:ea typeface="ＭＳ Ｐゴシック" charset="0"/>
                <a:cs typeface="ＭＳ Ｐゴシック" charset="0"/>
              </a:rPr>
              <a:t>re questionable and likely to be cut out later. As the movie continues to edited and refine, you may have several rough cuts.</a:t>
            </a:r>
            <a:br>
              <a:rPr lang="en-US" altLang="ja-JP" sz="2000">
                <a:solidFill>
                  <a:srgbClr val="000000"/>
                </a:solidFill>
                <a:latin typeface="Lucida Grande" charset="0"/>
                <a:ea typeface="ＭＳ Ｐゴシック" charset="0"/>
                <a:cs typeface="ＭＳ Ｐゴシック" charset="0"/>
              </a:rPr>
            </a:br>
            <a:r>
              <a:rPr lang="en-US" altLang="ja-JP" sz="2000">
                <a:solidFill>
                  <a:srgbClr val="000000"/>
                </a:solidFill>
                <a:latin typeface="Lucida Grande" charset="0"/>
                <a:ea typeface="ＭＳ Ｐゴシック" charset="0"/>
                <a:cs typeface="ＭＳ Ｐゴシック" charset="0"/>
              </a:rPr>
              <a:t/>
            </a:r>
            <a:br>
              <a:rPr lang="en-US" altLang="ja-JP" sz="2000">
                <a:solidFill>
                  <a:srgbClr val="000000"/>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Times" charset="0"/>
              </a:rPr>
              <a:t>1.</a:t>
            </a:r>
            <a:r>
              <a:rPr lang="en-US" altLang="ja-JP" sz="2000">
                <a:solidFill>
                  <a:schemeClr val="tx1"/>
                </a:solidFill>
                <a:latin typeface="Lucida Grande" charset="0"/>
                <a:ea typeface="ＭＳ Ｐゴシック" charset="0"/>
                <a:cs typeface="ＭＳ Ｐゴシック" charset="0"/>
              </a:rPr>
              <a:t>  Transitions are applied (though they may change).</a:t>
            </a:r>
            <a:br>
              <a:rPr lang="en-US" altLang="ja-JP" sz="2000">
                <a:solidFill>
                  <a:schemeClr val="tx1"/>
                </a:solidFill>
                <a:latin typeface="Lucida Grande" charset="0"/>
                <a:ea typeface="ＭＳ Ｐゴシック" charset="0"/>
                <a:cs typeface="ＭＳ Ｐゴシック" charset="0"/>
              </a:rPr>
            </a:br>
            <a:r>
              <a:rPr lang="en-US" altLang="ja-JP" sz="2000">
                <a:solidFill>
                  <a:schemeClr val="tx1"/>
                </a:solidFill>
                <a:latin typeface="Lucida Grande" charset="0"/>
                <a:ea typeface="ＭＳ Ｐゴシック" charset="0"/>
                <a:cs typeface="ＭＳ Ｐゴシック" charset="0"/>
              </a:rPr>
              <a:t/>
            </a:r>
            <a:br>
              <a:rPr lang="en-US" altLang="ja-JP" sz="2000">
                <a:solidFill>
                  <a:schemeClr val="tx1"/>
                </a:solidFill>
                <a:latin typeface="Lucida Grande" charset="0"/>
                <a:ea typeface="ＭＳ Ｐゴシック" charset="0"/>
                <a:cs typeface="ＭＳ Ｐゴシック" charset="0"/>
              </a:rPr>
            </a:br>
            <a:r>
              <a:rPr lang="en-US" altLang="ja-JP" sz="2000">
                <a:solidFill>
                  <a:srgbClr val="000000"/>
                </a:solidFill>
                <a:latin typeface="Lucida Grande" charset="0"/>
                <a:ea typeface="ＭＳ Ｐゴシック" charset="0"/>
                <a:cs typeface="ＭＳ Ｐゴシック" charset="0"/>
              </a:rPr>
              <a:t>2.</a:t>
            </a:r>
            <a:r>
              <a:rPr lang="en-US" altLang="ja-JP" sz="2000">
                <a:solidFill>
                  <a:schemeClr val="tx1"/>
                </a:solidFill>
                <a:latin typeface="Lucida Grande" charset="0"/>
                <a:ea typeface="ＭＳ Ｐゴシック" charset="0"/>
                <a:cs typeface="ＭＳ Ｐゴシック" charset="0"/>
              </a:rPr>
              <a:t>  Sound and music is </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synced</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 to the images.</a:t>
            </a:r>
            <a:br>
              <a:rPr lang="en-US" altLang="ja-JP" sz="2000">
                <a:solidFill>
                  <a:schemeClr val="tx1"/>
                </a:solidFill>
                <a:latin typeface="Lucida Grande" charset="0"/>
                <a:ea typeface="ＭＳ Ｐゴシック" charset="0"/>
                <a:cs typeface="ＭＳ Ｐゴシック" charset="0"/>
              </a:rPr>
            </a:br>
            <a:endParaRPr lang="en-US" sz="2000">
              <a:solidFill>
                <a:schemeClr val="tx1"/>
              </a:solidFill>
              <a:latin typeface="Lucida Grande" charset="0"/>
              <a:ea typeface="ＭＳ Ｐゴシック" charset="0"/>
              <a:cs typeface="ＭＳ Ｐゴシック" charset="0"/>
            </a:endParaRPr>
          </a:p>
        </p:txBody>
      </p:sp>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8" y="1066800"/>
            <a:ext cx="42465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685800" y="304800"/>
            <a:ext cx="8001000" cy="3124200"/>
          </a:xfrm>
        </p:spPr>
        <p:txBody>
          <a:bodyPr/>
          <a:lstStyle/>
          <a:p>
            <a:pPr algn="l" eaLnBrk="1" hangingPunct="1"/>
            <a:r>
              <a:rPr lang="en-US" sz="2400" b="1">
                <a:latin typeface="Lucida Grande" charset="0"/>
                <a:ea typeface="ＭＳ Ｐゴシック" charset="0"/>
                <a:cs typeface="ＭＳ Ｐゴシック" charset="0"/>
              </a:rPr>
              <a:t>Fine Cut</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t>
            </a:r>
            <a:br>
              <a:rPr lang="en-US" sz="2000">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When the basic scene order is in place and you start polishing individual sequences and transitions, this is called fine cutting. It</a:t>
            </a:r>
            <a:r>
              <a:rPr lang="ja-JP" altLang="en-US" sz="2000">
                <a:solidFill>
                  <a:srgbClr val="000000"/>
                </a:solidFill>
                <a:latin typeface="Lucida Grande" charset="0"/>
                <a:ea typeface="ＭＳ Ｐゴシック" charset="0"/>
                <a:cs typeface="ＭＳ Ｐゴシック" charset="0"/>
              </a:rPr>
              <a:t>’</a:t>
            </a:r>
            <a:r>
              <a:rPr lang="en-US" altLang="ja-JP" sz="2000">
                <a:solidFill>
                  <a:srgbClr val="000000"/>
                </a:solidFill>
                <a:latin typeface="Lucida Grande" charset="0"/>
                <a:ea typeface="ＭＳ Ｐゴシック" charset="0"/>
                <a:cs typeface="ＭＳ Ｐゴシック" charset="0"/>
              </a:rPr>
              <a:t>s often easier to fine-cut and pace individual scenes after you</a:t>
            </a:r>
            <a:r>
              <a:rPr lang="ja-JP" altLang="en-US" sz="2000">
                <a:solidFill>
                  <a:srgbClr val="000000"/>
                </a:solidFill>
                <a:latin typeface="Lucida Grande" charset="0"/>
                <a:ea typeface="ＭＳ Ｐゴシック" charset="0"/>
                <a:cs typeface="ＭＳ Ｐゴシック" charset="0"/>
              </a:rPr>
              <a:t>’</a:t>
            </a:r>
            <a:r>
              <a:rPr lang="en-US" altLang="ja-JP" sz="2000">
                <a:solidFill>
                  <a:srgbClr val="000000"/>
                </a:solidFill>
                <a:latin typeface="Lucida Grande" charset="0"/>
                <a:ea typeface="ＭＳ Ｐゴシック" charset="0"/>
                <a:cs typeface="ＭＳ Ｐゴシック" charset="0"/>
              </a:rPr>
              <a:t>ve seen the overall flow of the rough cut. </a:t>
            </a:r>
            <a:br>
              <a:rPr lang="en-US" altLang="ja-JP" sz="2000">
                <a:solidFill>
                  <a:srgbClr val="000000"/>
                </a:solidFill>
                <a:latin typeface="Lucida Grande" charset="0"/>
                <a:ea typeface="ＭＳ Ｐゴシック" charset="0"/>
                <a:cs typeface="ＭＳ Ｐゴシック" charset="0"/>
              </a:rPr>
            </a:br>
            <a:r>
              <a:rPr lang="en-US" altLang="ja-JP" sz="2000">
                <a:solidFill>
                  <a:srgbClr val="000000"/>
                </a:solidFill>
                <a:latin typeface="Lucida Grande" charset="0"/>
                <a:ea typeface="ＭＳ Ｐゴシック" charset="0"/>
                <a:cs typeface="ＭＳ Ｐゴシック" charset="0"/>
              </a:rPr>
              <a:t/>
            </a:r>
            <a:br>
              <a:rPr lang="en-US" altLang="ja-JP" sz="2000">
                <a:solidFill>
                  <a:srgbClr val="000000"/>
                </a:solidFill>
                <a:latin typeface="Lucida Grande" charset="0"/>
                <a:ea typeface="ＭＳ Ｐゴシック" charset="0"/>
                <a:cs typeface="ＭＳ Ｐゴシック" charset="0"/>
              </a:rPr>
            </a:br>
            <a:r>
              <a:rPr lang="en-US" altLang="ja-JP" sz="2000">
                <a:solidFill>
                  <a:srgbClr val="000000"/>
                </a:solidFill>
                <a:latin typeface="Lucida Grande" charset="0"/>
                <a:ea typeface="ＭＳ Ｐゴシック" charset="0"/>
                <a:cs typeface="ＭＳ Ｐゴシック" charset="0"/>
              </a:rPr>
              <a:t>Some people prefer to fine-cut from the start of editing instead of making a rough cut. Even though this approach requires more time to complete the first cut, you may be better able to judge the editing.</a:t>
            </a:r>
            <a:endParaRPr lang="en-US" sz="2000">
              <a:solidFill>
                <a:srgbClr val="000000"/>
              </a:solidFill>
              <a:latin typeface="Lucida Grande" charset="0"/>
              <a:ea typeface="ＭＳ Ｐゴシック" charset="0"/>
              <a:cs typeface="ＭＳ Ｐゴシック" charset="0"/>
            </a:endParaRPr>
          </a:p>
        </p:txBody>
      </p:sp>
      <p:pic>
        <p:nvPicPr>
          <p:cNvPr id="286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09938"/>
            <a:ext cx="47244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381000" y="0"/>
            <a:ext cx="8153400" cy="3352800"/>
          </a:xfrm>
        </p:spPr>
        <p:txBody>
          <a:bodyPr/>
          <a:lstStyle/>
          <a:p>
            <a:pPr algn="l" eaLnBrk="1" hangingPunct="1"/>
            <a:r>
              <a:rPr lang="en-US" sz="2400" b="1">
                <a:latin typeface="Lucida Grande" charset="0"/>
                <a:ea typeface="ＭＳ Ｐゴシック" charset="0"/>
                <a:cs typeface="ＭＳ Ｐゴシック" charset="0"/>
              </a:rPr>
              <a:t>Fine Cut</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1</a:t>
            </a:r>
            <a:r>
              <a:rPr lang="en-US" sz="2000">
                <a:solidFill>
                  <a:schemeClr val="tx1"/>
                </a:solidFill>
                <a:latin typeface="Lucida Grande" charset="0"/>
                <a:ea typeface="ＭＳ Ｐゴシック" charset="0"/>
                <a:cs typeface="ＭＳ Ｐゴシック" charset="0"/>
              </a:rPr>
              <a:t>.  Transitions (video/audio) polished</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
            </a:r>
            <a:br>
              <a:rPr lang="en-US" sz="2000">
                <a:solidFill>
                  <a:schemeClr val="tx1"/>
                </a:solidFill>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2.</a:t>
            </a:r>
            <a:r>
              <a:rPr lang="en-US" sz="2000">
                <a:solidFill>
                  <a:schemeClr val="tx1"/>
                </a:solidFill>
                <a:latin typeface="Lucida Grande" charset="0"/>
                <a:ea typeface="ＭＳ Ｐゴシック" charset="0"/>
                <a:cs typeface="ＭＳ Ｐゴシック" charset="0"/>
              </a:rPr>
              <a:t>  Sound mix </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3. Titles and credits </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4. Color correction (if necessary)</a:t>
            </a:r>
          </a:p>
        </p:txBody>
      </p:sp>
      <p:sp>
        <p:nvSpPr>
          <p:cNvPr id="29698" name="Rectangle 3"/>
          <p:cNvSpPr>
            <a:spLocks noChangeArrowheads="1"/>
          </p:cNvSpPr>
          <p:nvPr/>
        </p:nvSpPr>
        <p:spPr bwMode="auto">
          <a:xfrm>
            <a:off x="2349500" y="49006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6469063" y="5365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97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533400" y="0"/>
            <a:ext cx="8458200" cy="2438400"/>
          </a:xfrm>
        </p:spPr>
        <p:txBody>
          <a:bodyPr/>
          <a:lstStyle/>
          <a:p>
            <a:pPr algn="l" eaLnBrk="1" hangingPunct="1"/>
            <a:r>
              <a:rPr lang="en-US" sz="2400" b="1">
                <a:latin typeface="Lucida Grande" charset="0"/>
                <a:ea typeface="ＭＳ Ｐゴシック" charset="0"/>
                <a:cs typeface="ＭＳ Ｐゴシック" charset="0"/>
              </a:rPr>
              <a:t>Fine Cut</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View the movie on a big screen during the editing process. Sometimes the pace of the movie changes, wide shots that might have seemed dull actually reveal interesting details, close-ups might seem over-powering. Cuts that draw the eye</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s attention from one side of a screen to the other may seem to jarring.</a:t>
            </a:r>
            <a:endParaRPr lang="en-US" sz="2000">
              <a:solidFill>
                <a:schemeClr val="tx1"/>
              </a:solidFill>
              <a:latin typeface="Lucida Grande" charset="0"/>
              <a:ea typeface="ＭＳ Ｐゴシック" charset="0"/>
              <a:cs typeface="ＭＳ Ｐゴシック" charset="0"/>
            </a:endParaRPr>
          </a:p>
        </p:txBody>
      </p:sp>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8400"/>
            <a:ext cx="60198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533400" y="304800"/>
            <a:ext cx="8382000" cy="1905000"/>
          </a:xfrm>
        </p:spPr>
        <p:txBody>
          <a:bodyPr/>
          <a:lstStyle/>
          <a:p>
            <a:pPr algn="l" eaLnBrk="1" hangingPunct="1"/>
            <a:r>
              <a:rPr lang="en-US" sz="2400" b="1">
                <a:latin typeface="Lucida Grande" charset="0"/>
                <a:ea typeface="ＭＳ Ｐゴシック" charset="0"/>
                <a:cs typeface="ＭＳ Ｐゴシック" charset="0"/>
              </a:rPr>
              <a:t>Fine Cut</a:t>
            </a:r>
            <a:r>
              <a:rPr lang="en-US" sz="2000">
                <a:solidFill>
                  <a:schemeClr val="tx1"/>
                </a:solidFill>
                <a:latin typeface="Lucida Grande" charset="0"/>
                <a:ea typeface="ＭＳ Ｐゴシック" charset="0"/>
                <a:cs typeface="ＭＳ Ｐゴシック" charset="0"/>
              </a:rPr>
              <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
            </a:r>
            <a:br>
              <a:rPr lang="en-US" sz="2000">
                <a:solidFill>
                  <a:schemeClr val="tx1"/>
                </a:solidFill>
                <a:latin typeface="Lucida Grande" charset="0"/>
                <a:ea typeface="ＭＳ Ｐゴシック" charset="0"/>
                <a:cs typeface="ＭＳ Ｐゴシック" charset="0"/>
              </a:rPr>
            </a:br>
            <a:r>
              <a:rPr lang="en-US" sz="2000">
                <a:solidFill>
                  <a:schemeClr val="tx1"/>
                </a:solidFill>
                <a:latin typeface="Lucida Grande" charset="0"/>
                <a:ea typeface="ＭＳ Ｐゴシック" charset="0"/>
                <a:cs typeface="ＭＳ Ｐゴシック" charset="0"/>
              </a:rPr>
              <a:t>Watching the movie with an audience will help determine whether something in the movie is confusing, boring or doesn</a:t>
            </a:r>
            <a:r>
              <a:rPr lang="ja-JP" altLang="en-US" sz="2000">
                <a:solidFill>
                  <a:schemeClr val="tx1"/>
                </a:solidFill>
                <a:latin typeface="Lucida Grande" charset="0"/>
                <a:ea typeface="ＭＳ Ｐゴシック" charset="0"/>
                <a:cs typeface="ＭＳ Ｐゴシック" charset="0"/>
              </a:rPr>
              <a:t>’</a:t>
            </a:r>
            <a:r>
              <a:rPr lang="en-US" altLang="ja-JP" sz="2000">
                <a:solidFill>
                  <a:schemeClr val="tx1"/>
                </a:solidFill>
                <a:latin typeface="Lucida Grande" charset="0"/>
                <a:ea typeface="ＭＳ Ｐゴシック" charset="0"/>
                <a:cs typeface="ＭＳ Ｐゴシック" charset="0"/>
              </a:rPr>
              <a:t>t work.</a:t>
            </a:r>
            <a:br>
              <a:rPr lang="en-US" altLang="ja-JP" sz="2000">
                <a:solidFill>
                  <a:schemeClr val="tx1"/>
                </a:solidFill>
                <a:latin typeface="Lucida Grande" charset="0"/>
                <a:ea typeface="ＭＳ Ｐゴシック" charset="0"/>
                <a:cs typeface="ＭＳ Ｐゴシック" charset="0"/>
              </a:rPr>
            </a:br>
            <a:endParaRPr lang="en-US" sz="2000">
              <a:solidFill>
                <a:schemeClr val="tx1"/>
              </a:solidFill>
              <a:latin typeface="Lucida Grande" charset="0"/>
              <a:ea typeface="ＭＳ Ｐゴシック" charset="0"/>
              <a:cs typeface="ＭＳ Ｐゴシック" charset="0"/>
            </a:endParaRPr>
          </a:p>
        </p:txBody>
      </p:sp>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16125"/>
            <a:ext cx="6248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381000"/>
            <a:ext cx="8305800" cy="1143000"/>
          </a:xfrm>
        </p:spPr>
        <p:txBody>
          <a:bodyPr/>
          <a:lstStyle/>
          <a:p>
            <a:pPr algn="l" eaLnBrk="1" hangingPunct="1"/>
            <a:r>
              <a:rPr lang="en-US" sz="2000">
                <a:latin typeface="Lucida Grande" charset="0"/>
                <a:ea typeface="ＭＳ Ｐゴシック" charset="0"/>
                <a:cs typeface="ＭＳ Ｐゴシック" charset="0"/>
              </a:rPr>
              <a:t>The </a:t>
            </a:r>
            <a:r>
              <a:rPr lang="en-US" sz="2000" b="1">
                <a:latin typeface="Lucida Grande" charset="0"/>
                <a:ea typeface="ＭＳ Ｐゴシック" charset="0"/>
                <a:cs typeface="ＭＳ Ｐゴシック" charset="0"/>
              </a:rPr>
              <a:t>final cut</a:t>
            </a:r>
            <a:r>
              <a:rPr lang="en-US" sz="2000">
                <a:latin typeface="Lucida Grande" charset="0"/>
                <a:ea typeface="ＭＳ Ｐゴシック" charset="0"/>
                <a:cs typeface="ＭＳ Ｐゴシック" charset="0"/>
              </a:rPr>
              <a:t> is the finished edit of a film, approved by the director and the producer.  This is what the audience sees.</a:t>
            </a:r>
          </a:p>
        </p:txBody>
      </p:sp>
      <p:pic>
        <p:nvPicPr>
          <p:cNvPr id="327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46250"/>
            <a:ext cx="8077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algn="l" eaLnBrk="1" hangingPunct="1"/>
            <a:r>
              <a:rPr lang="en-US" sz="2000">
                <a:solidFill>
                  <a:srgbClr val="000000"/>
                </a:solidFill>
                <a:latin typeface="Lucida Grande" charset="0"/>
                <a:ea typeface="ＭＳ Ｐゴシック" charset="0"/>
                <a:cs typeface="ＭＳ Ｐゴシック" charset="0"/>
              </a:rPr>
              <a:t>Sources:</a:t>
            </a:r>
            <a:br>
              <a:rPr lang="en-US" sz="2000">
                <a:solidFill>
                  <a:srgbClr val="000000"/>
                </a:solidFill>
                <a:latin typeface="Lucida Grande" charset="0"/>
                <a:ea typeface="ＭＳ Ｐゴシック" charset="0"/>
                <a:cs typeface="ＭＳ Ｐゴシック" charset="0"/>
              </a:rPr>
            </a:br>
            <a:r>
              <a:rPr lang="en-US" sz="1600">
                <a:solidFill>
                  <a:srgbClr val="000000"/>
                </a:solidFill>
                <a:latin typeface="Lucida Grande" charset="0"/>
                <a:ea typeface="ＭＳ Ｐゴシック" charset="0"/>
                <a:cs typeface="ＭＳ Ｐゴシック" charset="0"/>
                <a:hlinkClick r:id="rId2"/>
              </a:rPr>
              <a:t>http://classes.yale.edu/film-analysis/htmfiles/intro.htm</a:t>
            </a:r>
            <a:r>
              <a:rPr lang="en-US" sz="1600">
                <a:solidFill>
                  <a:srgbClr val="000000"/>
                </a:solidFill>
                <a:latin typeface="Lucida Grande" charset="0"/>
                <a:ea typeface="ＭＳ Ｐゴシック" charset="0"/>
                <a:cs typeface="ＭＳ Ｐゴシック" charset="0"/>
              </a:rPr>
              <a:t/>
            </a:r>
            <a:br>
              <a:rPr lang="en-US" sz="1600">
                <a:solidFill>
                  <a:srgbClr val="000000"/>
                </a:solidFill>
                <a:latin typeface="Lucida Grande" charset="0"/>
                <a:ea typeface="ＭＳ Ｐゴシック" charset="0"/>
                <a:cs typeface="ＭＳ Ｐゴシック" charset="0"/>
              </a:rPr>
            </a:br>
            <a:r>
              <a:rPr lang="en-US" sz="1600">
                <a:solidFill>
                  <a:srgbClr val="000000"/>
                </a:solidFill>
                <a:latin typeface="Lucida Grande" charset="0"/>
                <a:ea typeface="ＭＳ Ｐゴシック" charset="0"/>
                <a:cs typeface="ＭＳ Ｐゴシック" charset="0"/>
                <a:hlinkClick r:id="rId3"/>
              </a:rPr>
              <a:t>www.tadvin.ir/images/film-editing2.jpg</a:t>
            </a:r>
            <a:r>
              <a:rPr lang="en-US" sz="1600">
                <a:solidFill>
                  <a:srgbClr val="000000"/>
                </a:solidFill>
                <a:latin typeface="Lucida Grande" charset="0"/>
                <a:ea typeface="ＭＳ Ｐゴシック" charset="0"/>
                <a:cs typeface="ＭＳ Ｐゴシック" charset="0"/>
              </a:rPr>
              <a:t/>
            </a:r>
            <a:br>
              <a:rPr lang="en-US" sz="1600">
                <a:solidFill>
                  <a:srgbClr val="000000"/>
                </a:solidFill>
                <a:latin typeface="Lucida Grande" charset="0"/>
                <a:ea typeface="ＭＳ Ｐゴシック" charset="0"/>
                <a:cs typeface="ＭＳ Ｐゴシック" charset="0"/>
              </a:rPr>
            </a:br>
            <a:r>
              <a:rPr lang="en-US" sz="1600">
                <a:solidFill>
                  <a:srgbClr val="000000"/>
                </a:solidFill>
                <a:latin typeface="Lucida Grande" charset="0"/>
                <a:ea typeface="ＭＳ Ｐゴシック" charset="0"/>
                <a:cs typeface="ＭＳ Ｐゴシック" charset="0"/>
                <a:hlinkClick r:id="rId4"/>
              </a:rPr>
              <a:t>http://en.wikipedia.org/wiki/Eyeline_match</a:t>
            </a:r>
            <a:r>
              <a:rPr lang="en-US" sz="1600">
                <a:solidFill>
                  <a:srgbClr val="000000"/>
                </a:solidFill>
                <a:latin typeface="Lucida Grande" charset="0"/>
                <a:ea typeface="ＭＳ Ｐゴシック" charset="0"/>
                <a:cs typeface="ＭＳ Ｐゴシック" charset="0"/>
              </a:rPr>
              <a:t/>
            </a:r>
            <a:br>
              <a:rPr lang="en-US" sz="1600">
                <a:solidFill>
                  <a:srgbClr val="000000"/>
                </a:solidFill>
                <a:latin typeface="Lucida Grande" charset="0"/>
                <a:ea typeface="ＭＳ Ｐゴシック" charset="0"/>
                <a:cs typeface="ＭＳ Ｐゴシック" charset="0"/>
              </a:rPr>
            </a:br>
            <a:endParaRPr lang="en-US" sz="1600">
              <a:solidFill>
                <a:srgbClr val="000000"/>
              </a:solidFill>
              <a:latin typeface="Lucida Grande"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304800" y="457200"/>
            <a:ext cx="3276600" cy="838200"/>
          </a:xfrm>
        </p:spPr>
        <p:txBody>
          <a:bodyPr/>
          <a:lstStyle/>
          <a:p>
            <a:pPr eaLnBrk="1" hangingPunct="1"/>
            <a:r>
              <a:rPr lang="en-US" sz="2400" b="1">
                <a:latin typeface="Lucida Grande" charset="0"/>
                <a:ea typeface="ＭＳ Ｐゴシック" charset="0"/>
                <a:cs typeface="ＭＳ Ｐゴシック" charset="0"/>
              </a:rPr>
              <a:t>Continuity Editing</a:t>
            </a:r>
            <a:endParaRPr lang="en-US" sz="2000">
              <a:latin typeface="Lucida Grande" charset="0"/>
              <a:ea typeface="ＭＳ Ｐゴシック" charset="0"/>
              <a:cs typeface="ＭＳ Ｐゴシック" charset="0"/>
            </a:endParaRPr>
          </a:p>
        </p:txBody>
      </p:sp>
      <p:sp>
        <p:nvSpPr>
          <p:cNvPr id="15362" name="Rectangle 3"/>
          <p:cNvSpPr>
            <a:spLocks noChangeArrowheads="1"/>
          </p:cNvSpPr>
          <p:nvPr/>
        </p:nvSpPr>
        <p:spPr bwMode="auto">
          <a:xfrm>
            <a:off x="533400" y="12954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Lucida Grande" charset="0"/>
              </a:rPr>
              <a:t>A system of cutting to maintain continuous and clear narrative action. Continuity editing relies upon matching screen direction, position, and temporal relations from shot to shot. The film supports the viewer's assumption that space and time are connected between successive shots.</a:t>
            </a:r>
          </a:p>
          <a:p>
            <a:endParaRPr lang="en-US" sz="2000">
              <a:solidFill>
                <a:srgbClr val="000000"/>
              </a:solidFill>
              <a:latin typeface="Lucida Grande" charset="0"/>
            </a:endParaRPr>
          </a:p>
          <a:p>
            <a:endParaRPr lang="en-US" sz="2000">
              <a:solidFill>
                <a:srgbClr val="000000"/>
              </a:solidFill>
              <a:latin typeface="Lucida Grande" charset="0"/>
            </a:endParaRPr>
          </a:p>
          <a:p>
            <a:r>
              <a:rPr lang="en-US" sz="2000">
                <a:solidFill>
                  <a:srgbClr val="000000"/>
                </a:solidFill>
                <a:latin typeface="Lucida Grande" charset="0"/>
              </a:rPr>
              <a:t>Continuity editing/shooting techniques are:</a:t>
            </a:r>
          </a:p>
          <a:p>
            <a:r>
              <a:rPr lang="en-US" sz="2000">
                <a:solidFill>
                  <a:srgbClr val="000000"/>
                </a:solidFill>
                <a:latin typeface="Lucida Grande" charset="0"/>
              </a:rPr>
              <a:t>Long take</a:t>
            </a:r>
          </a:p>
          <a:p>
            <a:r>
              <a:rPr lang="en-US" sz="2000">
                <a:solidFill>
                  <a:srgbClr val="000000"/>
                </a:solidFill>
                <a:latin typeface="Lucida Grande" charset="0"/>
              </a:rPr>
              <a:t>Shot/Reverse Shot</a:t>
            </a:r>
          </a:p>
          <a:p>
            <a:r>
              <a:rPr lang="en-US" sz="2000">
                <a:solidFill>
                  <a:srgbClr val="000000"/>
                </a:solidFill>
                <a:latin typeface="Lucida Grande" charset="0"/>
              </a:rPr>
              <a:t>Eyeline matches</a:t>
            </a:r>
          </a:p>
          <a:p>
            <a:r>
              <a:rPr lang="en-US" sz="2000">
                <a:solidFill>
                  <a:srgbClr val="000000"/>
                </a:solidFill>
                <a:latin typeface="Lucida Grande" charset="0"/>
              </a:rPr>
              <a:t>Matched action</a:t>
            </a:r>
          </a:p>
          <a:p>
            <a:r>
              <a:rPr lang="en-US" sz="2000">
                <a:solidFill>
                  <a:srgbClr val="000000"/>
                </a:solidFill>
                <a:latin typeface="Lucida Grande" charset="0"/>
              </a:rPr>
              <a:t>180* rule </a:t>
            </a:r>
            <a:r>
              <a:rPr lang="en-US" sz="1400">
                <a:solidFill>
                  <a:srgbClr val="000000"/>
                </a:solidFill>
                <a:latin typeface="Lucida Grande" charset="0"/>
              </a:rPr>
              <a:t>- unless the transition is smoothed by a POV shot or a reestablishing shot.</a:t>
            </a:r>
          </a:p>
          <a:p>
            <a:r>
              <a:rPr lang="en-US" sz="2000">
                <a:solidFill>
                  <a:srgbClr val="000000"/>
                </a:solidFill>
                <a:latin typeface="Lucida Grande" charset="0"/>
              </a:rPr>
              <a:t>30* rule</a:t>
            </a:r>
          </a:p>
          <a:p>
            <a:endParaRPr lang="en-US" sz="2000">
              <a:solidFill>
                <a:srgbClr val="000000"/>
              </a:solidFill>
              <a:latin typeface="Lucida Grande"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304800" y="457200"/>
            <a:ext cx="3276600" cy="838200"/>
          </a:xfrm>
        </p:spPr>
        <p:txBody>
          <a:bodyPr/>
          <a:lstStyle/>
          <a:p>
            <a:pPr eaLnBrk="1" hangingPunct="1"/>
            <a:r>
              <a:rPr lang="en-US" sz="2400" b="1">
                <a:latin typeface="Lucida Grande" charset="0"/>
                <a:ea typeface="ＭＳ Ｐゴシック" charset="0"/>
                <a:cs typeface="ＭＳ Ｐゴシック" charset="0"/>
              </a:rPr>
              <a:t>Continuity Editing</a:t>
            </a:r>
            <a:endParaRPr lang="en-US" sz="2000">
              <a:latin typeface="Lucida Grande" charset="0"/>
              <a:ea typeface="ＭＳ Ｐゴシック" charset="0"/>
              <a:cs typeface="ＭＳ Ｐゴシック" charset="0"/>
            </a:endParaRPr>
          </a:p>
        </p:txBody>
      </p:sp>
      <p:sp>
        <p:nvSpPr>
          <p:cNvPr id="16386" name="Rectangle 3"/>
          <p:cNvSpPr>
            <a:spLocks noChangeArrowheads="1"/>
          </p:cNvSpPr>
          <p:nvPr/>
        </p:nvSpPr>
        <p:spPr bwMode="auto">
          <a:xfrm>
            <a:off x="533400" y="13716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tx2"/>
                </a:solidFill>
                <a:latin typeface="Lucida Grande" charset="0"/>
              </a:rPr>
              <a:t>The basic purpose of the continuity system is to create a smooth flow from shot to shot without jarring visual inconsistencies.</a:t>
            </a:r>
            <a:r>
              <a:rPr lang="en-US" sz="2000">
                <a:solidFill>
                  <a:srgbClr val="000000"/>
                </a:solidFill>
                <a:latin typeface="Lucida Grande" charset="0"/>
              </a:rPr>
              <a:t> </a:t>
            </a:r>
          </a:p>
        </p:txBody>
      </p:sp>
      <p:pic>
        <p:nvPicPr>
          <p:cNvPr id="16388" name="Continuity-Neighbors" descr="/Users/karencarpenter/Desktop/250 ppt+clips/edit_clips/Continuity-Neighbors">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524000" y="2438400"/>
            <a:ext cx="54610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63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88"/>
                                        </p:tgtEl>
                                      </p:cBhvr>
                                    </p:cmd>
                                  </p:childTnLst>
                                </p:cTn>
                              </p:par>
                            </p:childTnLst>
                          </p:cTn>
                        </p:par>
                      </p:childTnLst>
                    </p:cTn>
                  </p:par>
                </p:childTnLst>
              </p:cTn>
              <p:nextCondLst>
                <p:cond evt="onClick" delay="0">
                  <p:tgtEl>
                    <p:spTgt spid="16388"/>
                  </p:tgtEl>
                </p:cond>
              </p:nextCondLst>
            </p:seq>
            <p:video fullScrn="1">
              <p:cMediaNode vol="100000">
                <p:cTn id="7" fill="remove" display="0">
                  <p:stCondLst>
                    <p:cond delay="indefinite"/>
                  </p:stCondLst>
                  <p:endCondLst>
                    <p:cond evt="onNext" delay="0">
                      <p:tgtEl>
                        <p:sldTgt/>
                      </p:tgtEl>
                    </p:cond>
                    <p:cond evt="onPrev" delay="0">
                      <p:tgtEl>
                        <p:sldTgt/>
                      </p:tgtEl>
                    </p:cond>
                  </p:endCondLst>
                </p:cTn>
                <p:tgtEl>
                  <p:spTgt spid="1638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idx="4294967295"/>
          </p:nvPr>
        </p:nvSpPr>
        <p:spPr>
          <a:xfrm>
            <a:off x="76200" y="0"/>
            <a:ext cx="9067800" cy="4343400"/>
          </a:xfrm>
        </p:spPr>
        <p:txBody>
          <a:bodyPr/>
          <a:lstStyle/>
          <a:p>
            <a:pPr algn="l" eaLnBrk="1" hangingPunct="1"/>
            <a:r>
              <a:rPr lang="en-US" sz="2400" b="1" dirty="0" smtClean="0">
                <a:solidFill>
                  <a:srgbClr val="000000"/>
                </a:solidFill>
                <a:latin typeface="Lucida Grande" charset="0"/>
                <a:ea typeface="ＭＳ Ｐゴシック" charset="0"/>
                <a:cs typeface="ＭＳ Ｐゴシック" charset="0"/>
              </a:rPr>
              <a:t>Montage</a:t>
            </a:r>
            <a:br>
              <a:rPr lang="en-US" sz="2400" b="1" dirty="0" smtClean="0">
                <a:solidFill>
                  <a:srgbClr val="000000"/>
                </a:solidFill>
                <a:latin typeface="Lucida Grande" charset="0"/>
                <a:ea typeface="ＭＳ Ｐゴシック" charset="0"/>
                <a:cs typeface="ＭＳ Ｐゴシック" charset="0"/>
              </a:rPr>
            </a:br>
            <a:r>
              <a:rPr lang="en-US" sz="2400" b="1" dirty="0">
                <a:solidFill>
                  <a:srgbClr val="000000"/>
                </a:solidFill>
                <a:latin typeface="Lucida Grande" charset="0"/>
                <a:ea typeface="ＭＳ Ｐゴシック" charset="0"/>
                <a:cs typeface="ＭＳ Ｐゴシック" charset="0"/>
              </a:rPr>
              <a:t/>
            </a:r>
            <a:br>
              <a:rPr lang="en-US" sz="2400" b="1" dirty="0">
                <a:solidFill>
                  <a:srgbClr val="000000"/>
                </a:solidFill>
                <a:latin typeface="Lucida Grande" charset="0"/>
                <a:ea typeface="ＭＳ Ｐゴシック" charset="0"/>
                <a:cs typeface="ＭＳ Ｐゴシック" charset="0"/>
              </a:rPr>
            </a:br>
            <a:r>
              <a:rPr lang="en-US" sz="1800" dirty="0">
                <a:solidFill>
                  <a:srgbClr val="000000"/>
                </a:solidFill>
                <a:latin typeface="Lucida Grande" charset="0"/>
                <a:ea typeface="ＭＳ Ｐゴシック" charset="0"/>
                <a:cs typeface="ＭＳ Ｐゴシック" charset="0"/>
              </a:rPr>
              <a:t>An approach to editing developed by the Soviet filmmakers of the 1920s; it emphasizes dynamic, often discontinuous, relationships between shots and the juxtaposition of images to create ideas not present in either shot by itself</a:t>
            </a:r>
            <a:r>
              <a:rPr lang="en-US" sz="1800" dirty="0" smtClean="0">
                <a:solidFill>
                  <a:srgbClr val="000000"/>
                </a:solidFill>
                <a:latin typeface="Lucida Grande" charset="0"/>
                <a:ea typeface="ＭＳ Ｐゴシック" charset="0"/>
                <a:cs typeface="ＭＳ Ｐゴシック" charset="0"/>
              </a:rPr>
              <a:t>.</a:t>
            </a:r>
            <a:br>
              <a:rPr lang="en-US" sz="1800" dirty="0" smtClean="0">
                <a:solidFill>
                  <a:srgbClr val="000000"/>
                </a:solidFill>
                <a:latin typeface="Lucida Grande" charset="0"/>
                <a:ea typeface="ＭＳ Ｐゴシック" charset="0"/>
                <a:cs typeface="ＭＳ Ｐゴシック" charset="0"/>
              </a:rPr>
            </a:br>
            <a:r>
              <a:rPr lang="en-US" sz="1800" dirty="0">
                <a:solidFill>
                  <a:srgbClr val="000000"/>
                </a:solidFill>
                <a:latin typeface="Lucida Grande" charset="0"/>
                <a:ea typeface="ＭＳ Ｐゴシック" charset="0"/>
                <a:cs typeface="ＭＳ Ｐゴシック" charset="0"/>
              </a:rPr>
              <a:t/>
            </a:r>
            <a:br>
              <a:rPr lang="en-US" sz="1800" dirty="0">
                <a:solidFill>
                  <a:srgbClr val="000000"/>
                </a:solidFill>
                <a:latin typeface="Lucida Grande" charset="0"/>
                <a:ea typeface="ＭＳ Ｐゴシック" charset="0"/>
                <a:cs typeface="ＭＳ Ｐゴシック" charset="0"/>
              </a:rPr>
            </a:br>
            <a:r>
              <a:rPr lang="en-US" sz="1800" dirty="0" smtClean="0">
                <a:solidFill>
                  <a:srgbClr val="000000"/>
                </a:solidFill>
                <a:latin typeface="Lucida Grande" charset="0"/>
                <a:ea typeface="ＭＳ Ｐゴシック" charset="0"/>
                <a:cs typeface="ＭＳ Ｐゴシック" charset="0"/>
              </a:rPr>
              <a:t/>
            </a:r>
            <a:br>
              <a:rPr lang="en-US" sz="1800" dirty="0" smtClean="0">
                <a:solidFill>
                  <a:srgbClr val="000000"/>
                </a:solidFill>
                <a:latin typeface="Lucida Grande" charset="0"/>
                <a:ea typeface="ＭＳ Ｐゴシック" charset="0"/>
                <a:cs typeface="ＭＳ Ｐゴシック" charset="0"/>
              </a:rPr>
            </a:br>
            <a:r>
              <a:rPr lang="en-US" sz="1800" b="1" dirty="0">
                <a:solidFill>
                  <a:srgbClr val="000000"/>
                </a:solidFill>
                <a:latin typeface="Lucida Grande" charset="0"/>
                <a:ea typeface="ＭＳ Ｐゴシック" charset="0"/>
                <a:cs typeface="ＭＳ Ｐゴシック" charset="0"/>
              </a:rPr>
              <a:t/>
            </a:r>
            <a:br>
              <a:rPr lang="en-US" sz="1800" b="1" dirty="0">
                <a:solidFill>
                  <a:srgbClr val="000000"/>
                </a:solidFill>
                <a:latin typeface="Lucida Grande" charset="0"/>
                <a:ea typeface="ＭＳ Ｐゴシック" charset="0"/>
                <a:cs typeface="ＭＳ Ｐゴシック" charset="0"/>
              </a:rPr>
            </a:br>
            <a:r>
              <a:rPr lang="en-US" sz="1800" dirty="0">
                <a:solidFill>
                  <a:srgbClr val="000000"/>
                </a:solidFill>
                <a:latin typeface="Lucida Grande" charset="0"/>
                <a:ea typeface="ＭＳ Ｐゴシック" charset="0"/>
                <a:cs typeface="ＭＳ Ｐゴシック" charset="0"/>
              </a:rPr>
              <a:t>The Godfather (1973) - a famous sequence of Michael attending his son's baptism are intercut with the brutal killings of his rivals. Rather than stressing a simultaneous series of the events the montage suggests Michael's dual nature and commitment to both his "families</a:t>
            </a:r>
            <a:r>
              <a:rPr lang="ja-JP" altLang="en-US" sz="1800" dirty="0">
                <a:solidFill>
                  <a:srgbClr val="000000"/>
                </a:solidFill>
                <a:latin typeface="Lucida Grande" charset="0"/>
                <a:ea typeface="ＭＳ Ｐゴシック" charset="0"/>
                <a:cs typeface="ＭＳ Ｐゴシック" charset="0"/>
              </a:rPr>
              <a:t>”</a:t>
            </a:r>
            <a:r>
              <a:rPr lang="en-US" altLang="ja-JP" sz="1800" dirty="0">
                <a:solidFill>
                  <a:srgbClr val="000000"/>
                </a:solidFill>
                <a:latin typeface="Lucida Grande" charset="0"/>
                <a:ea typeface="ＭＳ Ｐゴシック" charset="0"/>
                <a:cs typeface="ＭＳ Ｐゴシック" charset="0"/>
              </a:rPr>
              <a:t>, through religion and violence.</a:t>
            </a:r>
            <a:endParaRPr lang="en-US" sz="1800" dirty="0">
              <a:latin typeface="Lucida Grande" charset="0"/>
              <a:ea typeface="ＭＳ Ｐゴシック" charset="0"/>
              <a:cs typeface="ＭＳ Ｐゴシック" charset="0"/>
            </a:endParaRPr>
          </a:p>
        </p:txBody>
      </p:sp>
      <p:pic>
        <p:nvPicPr>
          <p:cNvPr id="18435" name="Clip23Godfather" descr="/Users/karencarpenter/Desktop/250 ppt+clips/edit_clips/Clip23Godfather">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874327" y="43434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84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435"/>
                                        </p:tgtEl>
                                      </p:cBhvr>
                                    </p:cmd>
                                  </p:childTnLst>
                                </p:cTn>
                              </p:par>
                            </p:childTnLst>
                          </p:cTn>
                        </p:par>
                      </p:childTnLst>
                    </p:cTn>
                  </p:par>
                </p:childTnLst>
              </p:cTn>
              <p:nextCondLst>
                <p:cond evt="onClick" delay="0">
                  <p:tgtEl>
                    <p:spTgt spid="18435"/>
                  </p:tgtEl>
                </p:cond>
              </p:nextCondLst>
            </p:seq>
            <p:video fullScrn="1">
              <p:cMediaNode vol="80000">
                <p:cTn id="7" fill="remove" display="0">
                  <p:stCondLst>
                    <p:cond delay="indefinite"/>
                  </p:stCondLst>
                  <p:endCondLst>
                    <p:cond evt="onNext" delay="0">
                      <p:tgtEl>
                        <p:sldTgt/>
                      </p:tgtEl>
                    </p:cond>
                    <p:cond evt="onPrev" delay="0">
                      <p:tgtEl>
                        <p:sldTgt/>
                      </p:tgtEl>
                    </p:cond>
                  </p:endCondLst>
                </p:cTn>
                <p:tgtEl>
                  <p:spTgt spid="1843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idx="4294967295"/>
          </p:nvPr>
        </p:nvSpPr>
        <p:spPr>
          <a:xfrm>
            <a:off x="685800" y="609600"/>
            <a:ext cx="8001000" cy="1600200"/>
          </a:xfrm>
        </p:spPr>
        <p:txBody>
          <a:bodyPr/>
          <a:lstStyle/>
          <a:p>
            <a:pPr algn="l" eaLnBrk="1" hangingPunct="1">
              <a:defRPr/>
            </a:pPr>
            <a:r>
              <a:rPr lang="en-US" sz="2400" b="1" dirty="0">
                <a:solidFill>
                  <a:srgbClr val="000000"/>
                </a:solidFill>
                <a:latin typeface="Lucida Grande" charset="0"/>
                <a:ea typeface="ＭＳ Ｐゴシック" charset="0"/>
                <a:cs typeface="ＭＳ Ｐゴシック" charset="0"/>
              </a:rPr>
              <a:t>Montage</a:t>
            </a:r>
            <a:r>
              <a:rPr lang="en-US" sz="2400" dirty="0">
                <a:solidFill>
                  <a:srgbClr val="000000"/>
                </a:solidFill>
                <a:latin typeface="Lucida Grande" charset="0"/>
                <a:ea typeface="ＭＳ Ｐゴシック" charset="0"/>
                <a:cs typeface="ＭＳ Ｐゴシック" charset="0"/>
              </a:rPr>
              <a:t/>
            </a:r>
            <a:br>
              <a:rPr lang="en-US" sz="2400" dirty="0">
                <a:solidFill>
                  <a:srgbClr val="000000"/>
                </a:solidFill>
                <a:latin typeface="Lucida Grande" charset="0"/>
                <a:ea typeface="ＭＳ Ｐゴシック" charset="0"/>
                <a:cs typeface="ＭＳ Ｐゴシック" charset="0"/>
              </a:rPr>
            </a:br>
            <a:r>
              <a:rPr lang="en-US" sz="2000" dirty="0">
                <a:solidFill>
                  <a:srgbClr val="000000"/>
                </a:solidFill>
                <a:latin typeface="Lucida Grande" charset="0"/>
                <a:ea typeface="ＭＳ Ｐゴシック" charset="0"/>
                <a:cs typeface="ＭＳ Ｐゴシック" charset="0"/>
              </a:rPr>
              <a:t/>
            </a:r>
            <a:br>
              <a:rPr lang="en-US" sz="2000" dirty="0">
                <a:solidFill>
                  <a:srgbClr val="000000"/>
                </a:solidFill>
                <a:latin typeface="Lucida Grande" charset="0"/>
                <a:ea typeface="ＭＳ Ｐゴシック" charset="0"/>
                <a:cs typeface="ＭＳ Ｐゴシック" charset="0"/>
              </a:rPr>
            </a:br>
            <a:r>
              <a:rPr lang="en-US" sz="2000" dirty="0">
                <a:latin typeface="Lucida Grande" charset="0"/>
                <a:ea typeface="ＭＳ Ｐゴシック" charset="0"/>
                <a:cs typeface="ＭＳ Ｐゴシック" charset="0"/>
              </a:rPr>
              <a:t>The </a:t>
            </a:r>
            <a:r>
              <a:rPr lang="en-US" sz="2000" dirty="0" err="1">
                <a:effectLst>
                  <a:outerShdw blurRad="38100" dist="38100" dir="2700000" algn="tl">
                    <a:srgbClr val="DDDDDD"/>
                  </a:outerShdw>
                </a:effectLst>
                <a:latin typeface="Lucida Grande" charset="0"/>
                <a:ea typeface="ＭＳ Ｐゴシック" charset="0"/>
                <a:cs typeface="ＭＳ Ｐゴシック" charset="0"/>
              </a:rPr>
              <a:t>Kuleshov</a:t>
            </a:r>
            <a:r>
              <a:rPr lang="en-US" sz="2000" dirty="0">
                <a:effectLst>
                  <a:outerShdw blurRad="38100" dist="38100" dir="2700000" algn="tl">
                    <a:srgbClr val="DDDDDD"/>
                  </a:outerShdw>
                </a:effectLst>
                <a:latin typeface="Lucida Grande" charset="0"/>
                <a:ea typeface="ＭＳ Ｐゴシック" charset="0"/>
                <a:cs typeface="ＭＳ Ｐゴシック" charset="0"/>
              </a:rPr>
              <a:t> effect</a:t>
            </a:r>
            <a:r>
              <a:rPr lang="en-US" sz="2000" dirty="0">
                <a:latin typeface="Lucida Grande" charset="0"/>
                <a:ea typeface="ＭＳ Ｐゴシック" charset="0"/>
                <a:cs typeface="ＭＳ Ｐゴシック" charset="0"/>
              </a:rPr>
              <a:t> occurs when two shots are joined creating, meaning, significance, emotional impact and tone, but are unable to have a similar effect when viewed without the other. </a:t>
            </a:r>
          </a:p>
        </p:txBody>
      </p:sp>
      <p:sp>
        <p:nvSpPr>
          <p:cNvPr id="19458" name="TextBox 1"/>
          <p:cNvSpPr txBox="1">
            <a:spLocks noChangeArrowheads="1"/>
          </p:cNvSpPr>
          <p:nvPr/>
        </p:nvSpPr>
        <p:spPr bwMode="auto">
          <a:xfrm>
            <a:off x="152400" y="6400800"/>
            <a:ext cx="1265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Screen The Graduate</a:t>
            </a:r>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0"/>
            <a:ext cx="16002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59025"/>
            <a:ext cx="60198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381000"/>
            <a:ext cx="8305800" cy="2133600"/>
          </a:xfrm>
        </p:spPr>
        <p:txBody>
          <a:bodyPr/>
          <a:lstStyle/>
          <a:p>
            <a:pPr algn="l" eaLnBrk="1" hangingPunct="1"/>
            <a:r>
              <a:rPr lang="en-US" sz="2400" b="1">
                <a:solidFill>
                  <a:srgbClr val="000000"/>
                </a:solidFill>
                <a:latin typeface="Lucida Grande" charset="0"/>
                <a:ea typeface="ＭＳ Ｐゴシック" charset="0"/>
                <a:cs typeface="ＭＳ Ｐゴシック" charset="0"/>
              </a:rPr>
              <a:t>ELLIPTICAL EDITING </a:t>
            </a:r>
            <a:r>
              <a:rPr lang="en-US" sz="2000">
                <a:solidFill>
                  <a:srgbClr val="000000"/>
                </a:solidFill>
                <a:latin typeface="Lucida Grande" charset="0"/>
                <a:ea typeface="ＭＳ Ｐゴシック" charset="0"/>
                <a:cs typeface="ＭＳ Ｐゴシック" charset="0"/>
              </a:rPr>
              <a:t>is </a:t>
            </a:r>
            <a:r>
              <a:rPr lang="en-US" sz="2000">
                <a:latin typeface="Lucida Grande" charset="0"/>
                <a:ea typeface="ＭＳ Ｐゴシック" charset="0"/>
                <a:cs typeface="ＭＳ Ｐゴシック" charset="0"/>
              </a:rPr>
              <a:t>an editing technique that presents an action in such a way that it consumes less time on screen than it does in the story. </a:t>
            </a:r>
            <a:r>
              <a:rPr lang="en-US" sz="2000">
                <a:solidFill>
                  <a:srgbClr val="000000"/>
                </a:solidFill>
                <a:latin typeface="Lucida Grande" charset="0"/>
                <a:ea typeface="ＭＳ Ｐゴシック" charset="0"/>
                <a:cs typeface="ＭＳ Ｐゴシック" charset="0"/>
              </a:rPr>
              <a:t>Shot transitions that omit parts of an event, cause an ellipses in plot and story duration. In this clip from Traffic (2000), a party is rendered through elliptical editing (achieved with dissolves and jump cuts) in order to both shorten the time and suggest the character's rambling mental states.</a:t>
            </a:r>
          </a:p>
        </p:txBody>
      </p:sp>
      <p:pic>
        <p:nvPicPr>
          <p:cNvPr id="20483" name="Elliptical-Traffic" descr="/Users/karencarpenter/Desktop/250 ppt+clips/edit_clips/Elliptical-Traffic">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524000" y="268605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04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0483"/>
                                        </p:tgtEl>
                                      </p:cBhvr>
                                    </p:cmd>
                                  </p:childTnLst>
                                </p:cTn>
                              </p:par>
                            </p:childTnLst>
                          </p:cTn>
                        </p:par>
                      </p:childTnLst>
                    </p:cTn>
                  </p:par>
                </p:childTnLst>
              </p:cTn>
              <p:nextCondLst>
                <p:cond evt="onClick" delay="0">
                  <p:tgtEl>
                    <p:spTgt spid="20483"/>
                  </p:tgtEl>
                </p:cond>
              </p:nextCondLst>
            </p:seq>
            <p:video fullScrn="1">
              <p:cMediaNode vol="80000">
                <p:cTn id="7" fill="remove" display="0">
                  <p:stCondLst>
                    <p:cond delay="indefinite"/>
                  </p:stCondLst>
                  <p:endCondLst>
                    <p:cond evt="onNext" delay="0">
                      <p:tgtEl>
                        <p:sldTgt/>
                      </p:tgtEl>
                    </p:cond>
                    <p:cond evt="onPrev" delay="0">
                      <p:tgtEl>
                        <p:sldTgt/>
                      </p:tgtEl>
                    </p:cond>
                  </p:endCondLst>
                </p:cTn>
                <p:tgtEl>
                  <p:spTgt spid="2048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228600" y="381000"/>
            <a:ext cx="3429000" cy="6324600"/>
          </a:xfrm>
        </p:spPr>
        <p:txBody>
          <a:bodyPr/>
          <a:lstStyle/>
          <a:p>
            <a:pPr algn="l" eaLnBrk="1" hangingPunct="1"/>
            <a:r>
              <a:rPr lang="en-US" sz="2400" b="1">
                <a:latin typeface="Lucida Grande" charset="0"/>
                <a:ea typeface="ＭＳ Ｐゴシック" charset="0"/>
                <a:cs typeface="ＭＳ Ｐゴシック" charset="0"/>
              </a:rPr>
              <a:t>The Editing Process</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t>
            </a:r>
            <a:br>
              <a:rPr lang="en-US" sz="2000">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A film editor is a person who practices film editing by assembling footage into a coherent film. Film editors often are responsible for pulling together all of the elements of story, dialogue, music, sound effects, visual effects, rhythm and pace of a film. In the making of a film, the editors play a dynamic and creative role.</a:t>
            </a:r>
            <a:endParaRPr lang="en-US" sz="2000">
              <a:latin typeface="Lucida Grande" charset="0"/>
              <a:ea typeface="ＭＳ Ｐゴシック" charset="0"/>
              <a:cs typeface="ＭＳ Ｐゴシック" charset="0"/>
            </a:endParaRP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725" y="0"/>
            <a:ext cx="537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228600"/>
            <a:ext cx="7772400" cy="685800"/>
          </a:xfrm>
        </p:spPr>
        <p:txBody>
          <a:bodyPr/>
          <a:lstStyle/>
          <a:p>
            <a:pPr algn="l" eaLnBrk="1" hangingPunct="1"/>
            <a:r>
              <a:rPr lang="en-US" sz="2000" b="1">
                <a:solidFill>
                  <a:schemeClr val="tx1"/>
                </a:solidFill>
                <a:latin typeface="Lucida Grande" charset="0"/>
                <a:ea typeface="ＭＳ Ｐゴシック" charset="0"/>
                <a:cs typeface="ＭＳ Ｐゴシック" charset="0"/>
              </a:rPr>
              <a:t>The editors</a:t>
            </a:r>
            <a:r>
              <a:rPr lang="ja-JP" altLang="en-US" sz="2000" b="1">
                <a:solidFill>
                  <a:schemeClr val="tx1"/>
                </a:solidFill>
                <a:latin typeface="Lucida Grande" charset="0"/>
                <a:ea typeface="ＭＳ Ｐゴシック" charset="0"/>
                <a:cs typeface="ＭＳ Ｐゴシック" charset="0"/>
              </a:rPr>
              <a:t>’</a:t>
            </a:r>
            <a:r>
              <a:rPr lang="en-US" altLang="ja-JP" sz="2000" b="1">
                <a:solidFill>
                  <a:schemeClr val="tx1"/>
                </a:solidFill>
                <a:latin typeface="Lucida Grande" charset="0"/>
                <a:ea typeface="ＭＳ Ｐゴシック" charset="0"/>
                <a:cs typeface="ＭＳ Ｐゴシック" charset="0"/>
              </a:rPr>
              <a:t> assembly of parts must be done with</a:t>
            </a:r>
            <a:endParaRPr lang="en-US" sz="2000" b="1">
              <a:solidFill>
                <a:schemeClr val="tx1"/>
              </a:solidFill>
              <a:latin typeface="Lucida Grande" charset="0"/>
              <a:ea typeface="ＭＳ Ｐゴシック" charset="0"/>
              <a:cs typeface="ＭＳ Ｐゴシック" charset="0"/>
            </a:endParaRPr>
          </a:p>
        </p:txBody>
      </p:sp>
      <p:sp>
        <p:nvSpPr>
          <p:cNvPr id="23554" name="Rectangle 3"/>
          <p:cNvSpPr>
            <a:spLocks noGrp="1" noChangeArrowheads="1"/>
          </p:cNvSpPr>
          <p:nvPr>
            <p:ph type="body" idx="1"/>
          </p:nvPr>
        </p:nvSpPr>
        <p:spPr>
          <a:xfrm>
            <a:off x="838200" y="914400"/>
            <a:ext cx="7543800" cy="1524000"/>
          </a:xfrm>
        </p:spPr>
        <p:txBody>
          <a:bodyPr/>
          <a:lstStyle/>
          <a:p>
            <a:pPr eaLnBrk="1" hangingPunct="1">
              <a:lnSpc>
                <a:spcPct val="90000"/>
              </a:lnSpc>
            </a:pPr>
            <a:r>
              <a:rPr lang="en-US" sz="2000">
                <a:latin typeface="Lucida Grande" charset="0"/>
                <a:ea typeface="ＭＳ Ｐゴシック" charset="0"/>
                <a:cs typeface="ＭＳ Ｐゴシック" charset="0"/>
              </a:rPr>
              <a:t>Artistic Sensitivity</a:t>
            </a:r>
          </a:p>
          <a:p>
            <a:pPr eaLnBrk="1" hangingPunct="1">
              <a:lnSpc>
                <a:spcPct val="90000"/>
              </a:lnSpc>
            </a:pPr>
            <a:r>
              <a:rPr lang="en-US" sz="2000">
                <a:latin typeface="Lucida Grande" charset="0"/>
                <a:ea typeface="ＭＳ Ｐゴシック" charset="0"/>
                <a:cs typeface="ＭＳ Ｐゴシック" charset="0"/>
              </a:rPr>
              <a:t>Perception</a:t>
            </a:r>
          </a:p>
          <a:p>
            <a:pPr eaLnBrk="1" hangingPunct="1">
              <a:lnSpc>
                <a:spcPct val="90000"/>
              </a:lnSpc>
            </a:pPr>
            <a:r>
              <a:rPr lang="en-US" sz="2000">
                <a:latin typeface="Lucida Grande" charset="0"/>
                <a:ea typeface="ＭＳ Ｐゴシック" charset="0"/>
                <a:cs typeface="ＭＳ Ｐゴシック" charset="0"/>
              </a:rPr>
              <a:t>Aesthetic Judgment</a:t>
            </a:r>
          </a:p>
          <a:p>
            <a:pPr eaLnBrk="1" hangingPunct="1">
              <a:lnSpc>
                <a:spcPct val="90000"/>
              </a:lnSpc>
            </a:pPr>
            <a:r>
              <a:rPr lang="en-US" sz="2000">
                <a:latin typeface="Lucida Grande" charset="0"/>
                <a:ea typeface="ＭＳ Ｐゴシック" charset="0"/>
                <a:cs typeface="ＭＳ Ｐゴシック" charset="0"/>
              </a:rPr>
              <a:t>Clear understanding of the Director</a:t>
            </a:r>
            <a:r>
              <a:rPr lang="ja-JP" altLang="en-US" sz="2000">
                <a:latin typeface="Lucida Grande" charset="0"/>
                <a:ea typeface="ＭＳ Ｐゴシック" charset="0"/>
                <a:cs typeface="ＭＳ Ｐゴシック" charset="0"/>
              </a:rPr>
              <a:t>’</a:t>
            </a:r>
            <a:r>
              <a:rPr lang="en-US" altLang="ja-JP" sz="2000">
                <a:latin typeface="Lucida Grande" charset="0"/>
                <a:ea typeface="ＭＳ Ｐゴシック" charset="0"/>
                <a:cs typeface="ＭＳ Ｐゴシック" charset="0"/>
              </a:rPr>
              <a:t>s intentions</a:t>
            </a:r>
            <a:endParaRPr lang="en-US" sz="2000">
              <a:latin typeface="Lucida Grande" charset="0"/>
              <a:ea typeface="ＭＳ Ｐゴシック" charset="0"/>
              <a:cs typeface="ＭＳ Ｐゴシック" charset="0"/>
            </a:endParaRPr>
          </a:p>
        </p:txBody>
      </p:sp>
      <p:sp>
        <p:nvSpPr>
          <p:cNvPr id="23555" name="Rectangle 4"/>
          <p:cNvSpPr>
            <a:spLocks noChangeArrowheads="1"/>
          </p:cNvSpPr>
          <p:nvPr/>
        </p:nvSpPr>
        <p:spPr bwMode="auto">
          <a:xfrm>
            <a:off x="6638925" y="380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3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5375"/>
            <a:ext cx="67056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914400" y="381000"/>
            <a:ext cx="7467600" cy="2743200"/>
          </a:xfrm>
        </p:spPr>
        <p:txBody>
          <a:bodyPr/>
          <a:lstStyle/>
          <a:p>
            <a:pPr algn="l" eaLnBrk="1" hangingPunct="1"/>
            <a:r>
              <a:rPr lang="en-US" sz="2400" b="1">
                <a:latin typeface="Lucida Grande" charset="0"/>
                <a:ea typeface="ＭＳ Ｐゴシック" charset="0"/>
                <a:cs typeface="ＭＳ Ｐゴシック" charset="0"/>
              </a:rPr>
              <a:t>Selects</a:t>
            </a: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latin typeface="Lucida Grande" charset="0"/>
                <a:ea typeface="ＭＳ Ｐゴシック" charset="0"/>
                <a:cs typeface="ＭＳ Ｐゴシック" charset="0"/>
              </a:rPr>
              <a:t/>
            </a:r>
            <a:br>
              <a:rPr lang="en-US" sz="2000">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After a film is shot and processed, film and video editors study footage, select the best shots, and assemble them in the most effective way. Their goal is to create dramatic continuity and the right pace for the desired mood. </a:t>
            </a:r>
            <a:br>
              <a:rPr lang="en-US" sz="2000">
                <a:solidFill>
                  <a:srgbClr val="000000"/>
                </a:solidFill>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
            </a:r>
            <a:br>
              <a:rPr lang="en-US" sz="2000">
                <a:solidFill>
                  <a:srgbClr val="000000"/>
                </a:solidFill>
                <a:latin typeface="Lucida Grande" charset="0"/>
                <a:ea typeface="ＭＳ Ｐゴシック" charset="0"/>
                <a:cs typeface="ＭＳ Ｐゴシック" charset="0"/>
              </a:rPr>
            </a:br>
            <a:r>
              <a:rPr lang="en-US" sz="2000">
                <a:solidFill>
                  <a:srgbClr val="000000"/>
                </a:solidFill>
                <a:latin typeface="Lucida Grande" charset="0"/>
                <a:ea typeface="ＭＳ Ｐゴシック" charset="0"/>
                <a:cs typeface="ＭＳ Ｐゴシック" charset="0"/>
              </a:rPr>
              <a:t/>
            </a:r>
            <a:br>
              <a:rPr lang="en-US" sz="2000">
                <a:solidFill>
                  <a:srgbClr val="000000"/>
                </a:solidFill>
                <a:latin typeface="Lucida Grande" charset="0"/>
                <a:ea typeface="ＭＳ Ｐゴシック" charset="0"/>
                <a:cs typeface="ＭＳ Ｐゴシック" charset="0"/>
              </a:rPr>
            </a:br>
            <a:endParaRPr lang="en-US" sz="2000">
              <a:latin typeface="Lucida Grande" charset="0"/>
              <a:ea typeface="ＭＳ Ｐゴシック" charset="0"/>
              <a:cs typeface="ＭＳ Ｐゴシック" charset="0"/>
            </a:endParaRPr>
          </a:p>
        </p:txBody>
      </p:sp>
      <p:sp>
        <p:nvSpPr>
          <p:cNvPr id="24578" name="Rectangle 3"/>
          <p:cNvSpPr>
            <a:spLocks noChangeArrowheads="1"/>
          </p:cNvSpPr>
          <p:nvPr/>
        </p:nvSpPr>
        <p:spPr bwMode="auto">
          <a:xfrm>
            <a:off x="938213" y="2276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r="6107"/>
          <a:stretch>
            <a:fillRect/>
          </a:stretch>
        </p:blipFill>
        <p:spPr bwMode="auto">
          <a:xfrm>
            <a:off x="990600" y="2774950"/>
            <a:ext cx="54864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
          <p:cNvSpPr txBox="1">
            <a:spLocks noChangeArrowheads="1"/>
          </p:cNvSpPr>
          <p:nvPr/>
        </p:nvSpPr>
        <p:spPr bwMode="auto">
          <a:xfrm>
            <a:off x="7242175" y="6126163"/>
            <a:ext cx="1133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t>Screen Traffic clip</a:t>
            </a:r>
          </a:p>
        </p:txBody>
      </p:sp>
      <p:pic>
        <p:nvPicPr>
          <p:cNvPr id="245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19600"/>
            <a:ext cx="122237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2602</TotalTime>
  <Words>302</Words>
  <Application>Microsoft Macintosh PowerPoint</Application>
  <PresentationFormat>On-screen Show (4:3)</PresentationFormat>
  <Paragraphs>52</Paragraphs>
  <Slides>18</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Times</vt:lpstr>
      <vt:lpstr>ＭＳ Ｐゴシック</vt:lpstr>
      <vt:lpstr>Arial</vt:lpstr>
      <vt:lpstr>Lucida Grande</vt:lpstr>
      <vt:lpstr>Blank Presentation</vt:lpstr>
      <vt:lpstr>Editing Styles:  The patterned use of transitions, matches and duration can be identified as a cinematic style.</vt:lpstr>
      <vt:lpstr>Continuity Editing</vt:lpstr>
      <vt:lpstr>Continuity Editing</vt:lpstr>
      <vt:lpstr>Montage  An approach to editing developed by the Soviet filmmakers of the 1920s; it emphasizes dynamic, often discontinuous, relationships between shots and the juxtaposition of images to create ideas not present in either shot by itself.    The Godfather (1973) - a famous sequence of Michael attending his son's baptism are intercut with the brutal killings of his rivals. Rather than stressing a simultaneous series of the events the montage suggests Michael's dual nature and commitment to both his "families”, through religion and violence.</vt:lpstr>
      <vt:lpstr>Montage  The Kuleshov effect occurs when two shots are joined creating, meaning, significance, emotional impact and tone, but are unable to have a similar effect when viewed without the other. </vt:lpstr>
      <vt:lpstr>ELLIPTICAL EDITING is an editing technique that presents an action in such a way that it consumes less time on screen than it does in the story. Shot transitions that omit parts of an event, cause an ellipses in plot and story duration. In this clip from Traffic (2000), a party is rendered through elliptical editing (achieved with dissolves and jump cuts) in order to both shorten the time and suggest the character's rambling mental states.</vt:lpstr>
      <vt:lpstr>The Editing Process    A film editor is a person who practices film editing by assembling footage into a coherent film. Film editors often are responsible for pulling together all of the elements of story, dialogue, music, sound effects, visual effects, rhythm and pace of a film. In the making of a film, the editors play a dynamic and creative role.</vt:lpstr>
      <vt:lpstr>The editors’ assembly of parts must be done with</vt:lpstr>
      <vt:lpstr>Selects  After a film is shot and processed, film and video editors study footage, select the best shots, and assemble them in the most effective way. Their goal is to create dramatic continuity and the right pace for the desired mood.    </vt:lpstr>
      <vt:lpstr>Selects  1.  Upload/digitize the footage that’s been shot. Do we need to talk about setting scratch disks? And naming clips?  2.  Create “bins” for the footage. Some Editors put every scene in its own bin; but you can organize in anyway that’s most comfortable.   3.  Open a sequence(s) - Some Editors put every scene in its own sequence, some editors like the entire film in one sequence. I like to use a sequence for all scenes in a single location/time and then combine these into one sequence after the rough cut, but you can organize in anyway that’s most comfortable.  4.  A take that is considered “bad” for some element (performance, lighting, etc.) might have a usable section  for a cutaway or insert. </vt:lpstr>
      <vt:lpstr>Assembly   Editors first organize the footage and then structure the sequence of the film by splicing and re-splicing the best shots. They must have a good eye and understand the subject of the film and the director’s intentions.  1.  Put the shots in order with the best takes.  2.  Look at which takes will cut and those that will not.  If you don’t have a shot that will cut you can re-shoot (recommended) or you can find a creative solution to make a transition (sound and/or image) that will enhance and not hinder the narrative. </vt:lpstr>
      <vt:lpstr>Rough Cut   The rough cut is the first attempt at shaping the film. Many editors prefer to edit rough cuts on the long side in order to try out shots and scenes, even if they’re questionable and likely to be cut out later. As the movie continues to edited and refine, you may have several rough cuts.  1.  Transitions are applied (though they may change).  2.  Sound and music is “synced” to the images. </vt:lpstr>
      <vt:lpstr>Fine Cut   When the basic scene order is in place and you start polishing individual sequences and transitions, this is called fine cutting. It’s often easier to fine-cut and pace individual scenes after you’ve seen the overall flow of the rough cut.   Some people prefer to fine-cut from the start of editing instead of making a rough cut. Even though this approach requires more time to complete the first cut, you may be better able to judge the editing.</vt:lpstr>
      <vt:lpstr>Fine Cut   1.  Transitions (video/audio) polished  2.  Sound mix   3. Titles and credits   4. Color correction (if necessary)</vt:lpstr>
      <vt:lpstr>Fine Cut  View the movie on a big screen during the editing process. Sometimes the pace of the movie changes, wide shots that might have seemed dull actually reveal interesting details, close-ups might seem over-powering. Cuts that draw the eye’s attention from one side of a screen to the other may seem to jarring.</vt:lpstr>
      <vt:lpstr>Fine Cut  Watching the movie with an audience will help determine whether something in the movie is confusing, boring or doesn’t work. </vt:lpstr>
      <vt:lpstr>The final cut is the finished edit of a film, approved by the director and the producer.  This is what the audience sees.</vt:lpstr>
      <vt:lpstr>Sources: http://classes.yale.edu/film-analysis/htmfiles/intro.htm www.tadvin.ir/images/film-editing2.jpg http://en.wikipedia.org/wiki/Eyeline_match </vt:lpstr>
    </vt:vector>
  </TitlesOfParts>
  <Company>Orion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Hoover</dc:creator>
  <cp:lastModifiedBy>Karen Dee Carpenter</cp:lastModifiedBy>
  <cp:revision>39</cp:revision>
  <dcterms:created xsi:type="dcterms:W3CDTF">2011-04-17T19:32:23Z</dcterms:created>
  <dcterms:modified xsi:type="dcterms:W3CDTF">2012-04-16T03:56:59Z</dcterms:modified>
</cp:coreProperties>
</file>