
<file path=[Content_Types].xml><?xml version="1.0" encoding="utf-8"?>
<Types xmlns="http://schemas.openxmlformats.org/package/2006/content-types">
  <Default Extension="xml" ContentType="application/xml"/>
  <Default Extension="jpeg" ContentType="image/jpeg"/>
  <Default Extension="png" ContentType="image/pn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33" d="100"/>
          <a:sy n="133" d="100"/>
        </p:scale>
        <p:origin x="-1016"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4" Type="http://schemas.openxmlformats.org/officeDocument/2006/relationships/slide" Target="slides/slide13.xml"/><Relationship Id="rId20" Type="http://schemas.openxmlformats.org/officeDocument/2006/relationships/viewProps" Target="viewProps.xml"/><Relationship Id="rId4" Type="http://schemas.openxmlformats.org/officeDocument/2006/relationships/slide" Target="slides/slide3.xml"/><Relationship Id="rId21" Type="http://schemas.openxmlformats.org/officeDocument/2006/relationships/theme" Target="theme/theme1.xml"/><Relationship Id="rId22" Type="http://schemas.openxmlformats.org/officeDocument/2006/relationships/tableStyles" Target="tableStyles.xml"/><Relationship Id="rId7" Type="http://schemas.openxmlformats.org/officeDocument/2006/relationships/slide" Target="slides/slide6.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16" Type="http://schemas.openxmlformats.org/officeDocument/2006/relationships/slide" Target="slides/slide15.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5" Type="http://schemas.openxmlformats.org/officeDocument/2006/relationships/slide" Target="slides/slide4.xml"/><Relationship Id="rId15" Type="http://schemas.openxmlformats.org/officeDocument/2006/relationships/slide" Target="slides/slide14.xml"/><Relationship Id="rId12" Type="http://schemas.openxmlformats.org/officeDocument/2006/relationships/slide" Target="slides/slide11.xml"/><Relationship Id="rId17" Type="http://schemas.openxmlformats.org/officeDocument/2006/relationships/slide" Target="slides/slide16.xml"/><Relationship Id="rId19" Type="http://schemas.openxmlformats.org/officeDocument/2006/relationships/presProps" Target="presProps.xml"/><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 Id="rId18" Type="http://schemas.openxmlformats.org/officeDocument/2006/relationships/printerSettings" Target="printerSettings/printerSettings1.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BF79D90-650B-9C48-8A30-EE8992671165}" type="slidenum">
              <a:rPr lang="en-US"/>
              <a:pPr>
                <a:defRPr/>
              </a:pPr>
              <a:t>‹#›</a:t>
            </a:fld>
            <a:endParaRPr lang="en-US"/>
          </a:p>
        </p:txBody>
      </p:sp>
    </p:spTree>
    <p:extLst>
      <p:ext uri="{BB962C8B-B14F-4D97-AF65-F5344CB8AC3E}">
        <p14:creationId xmlns:p14="http://schemas.microsoft.com/office/powerpoint/2010/main" val="795818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866DF8-E67C-E24B-8FBA-D623D1961DDC}" type="slidenum">
              <a:rPr lang="en-US"/>
              <a:pPr>
                <a:defRPr/>
              </a:pPr>
              <a:t>‹#›</a:t>
            </a:fld>
            <a:endParaRPr lang="en-US"/>
          </a:p>
        </p:txBody>
      </p:sp>
    </p:spTree>
    <p:extLst>
      <p:ext uri="{BB962C8B-B14F-4D97-AF65-F5344CB8AC3E}">
        <p14:creationId xmlns:p14="http://schemas.microsoft.com/office/powerpoint/2010/main" val="2534941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DC054B-D21F-C846-8439-93D9F6846976}" type="slidenum">
              <a:rPr lang="en-US"/>
              <a:pPr>
                <a:defRPr/>
              </a:pPr>
              <a:t>‹#›</a:t>
            </a:fld>
            <a:endParaRPr lang="en-US"/>
          </a:p>
        </p:txBody>
      </p:sp>
    </p:spTree>
    <p:extLst>
      <p:ext uri="{BB962C8B-B14F-4D97-AF65-F5344CB8AC3E}">
        <p14:creationId xmlns:p14="http://schemas.microsoft.com/office/powerpoint/2010/main" val="2635802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A5F9B89-2F37-764F-A275-329555B38715}" type="slidenum">
              <a:rPr lang="en-US"/>
              <a:pPr>
                <a:defRPr/>
              </a:pPr>
              <a:t>‹#›</a:t>
            </a:fld>
            <a:endParaRPr lang="en-US"/>
          </a:p>
        </p:txBody>
      </p:sp>
    </p:spTree>
    <p:extLst>
      <p:ext uri="{BB962C8B-B14F-4D97-AF65-F5344CB8AC3E}">
        <p14:creationId xmlns:p14="http://schemas.microsoft.com/office/powerpoint/2010/main" val="4212389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0A6170-7D69-5045-B990-1D94A846BDB4}" type="slidenum">
              <a:rPr lang="en-US"/>
              <a:pPr>
                <a:defRPr/>
              </a:pPr>
              <a:t>‹#›</a:t>
            </a:fld>
            <a:endParaRPr lang="en-US"/>
          </a:p>
        </p:txBody>
      </p:sp>
    </p:spTree>
    <p:extLst>
      <p:ext uri="{BB962C8B-B14F-4D97-AF65-F5344CB8AC3E}">
        <p14:creationId xmlns:p14="http://schemas.microsoft.com/office/powerpoint/2010/main" val="557176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C1D8E6A-89D1-9440-94A7-C71888216CAC}" type="slidenum">
              <a:rPr lang="en-US"/>
              <a:pPr>
                <a:defRPr/>
              </a:pPr>
              <a:t>‹#›</a:t>
            </a:fld>
            <a:endParaRPr lang="en-US"/>
          </a:p>
        </p:txBody>
      </p:sp>
    </p:spTree>
    <p:extLst>
      <p:ext uri="{BB962C8B-B14F-4D97-AF65-F5344CB8AC3E}">
        <p14:creationId xmlns:p14="http://schemas.microsoft.com/office/powerpoint/2010/main" val="1442767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86CE2B6-37D2-3846-8C95-F4EC5D650225}" type="slidenum">
              <a:rPr lang="en-US"/>
              <a:pPr>
                <a:defRPr/>
              </a:pPr>
              <a:t>‹#›</a:t>
            </a:fld>
            <a:endParaRPr lang="en-US"/>
          </a:p>
        </p:txBody>
      </p:sp>
    </p:spTree>
    <p:extLst>
      <p:ext uri="{BB962C8B-B14F-4D97-AF65-F5344CB8AC3E}">
        <p14:creationId xmlns:p14="http://schemas.microsoft.com/office/powerpoint/2010/main" val="2425251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A8852BB-6E99-AD44-B1C6-1112D3BB96B1}" type="slidenum">
              <a:rPr lang="en-US"/>
              <a:pPr>
                <a:defRPr/>
              </a:pPr>
              <a:t>‹#›</a:t>
            </a:fld>
            <a:endParaRPr lang="en-US"/>
          </a:p>
        </p:txBody>
      </p:sp>
    </p:spTree>
    <p:extLst>
      <p:ext uri="{BB962C8B-B14F-4D97-AF65-F5344CB8AC3E}">
        <p14:creationId xmlns:p14="http://schemas.microsoft.com/office/powerpoint/2010/main" val="4066456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B08DA0C-BBB9-0449-8E69-7C4A618318C8}" type="slidenum">
              <a:rPr lang="en-US"/>
              <a:pPr>
                <a:defRPr/>
              </a:pPr>
              <a:t>‹#›</a:t>
            </a:fld>
            <a:endParaRPr lang="en-US"/>
          </a:p>
        </p:txBody>
      </p:sp>
    </p:spTree>
    <p:extLst>
      <p:ext uri="{BB962C8B-B14F-4D97-AF65-F5344CB8AC3E}">
        <p14:creationId xmlns:p14="http://schemas.microsoft.com/office/powerpoint/2010/main" val="566354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285098E-D668-B544-80FB-A66079440810}" type="slidenum">
              <a:rPr lang="en-US"/>
              <a:pPr>
                <a:defRPr/>
              </a:pPr>
              <a:t>‹#›</a:t>
            </a:fld>
            <a:endParaRPr lang="en-US"/>
          </a:p>
        </p:txBody>
      </p:sp>
    </p:spTree>
    <p:extLst>
      <p:ext uri="{BB962C8B-B14F-4D97-AF65-F5344CB8AC3E}">
        <p14:creationId xmlns:p14="http://schemas.microsoft.com/office/powerpoint/2010/main" val="114879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0C99DA6-A877-EF4B-89A2-77A185F5E964}" type="slidenum">
              <a:rPr lang="en-US"/>
              <a:pPr>
                <a:defRPr/>
              </a:pPr>
              <a:t>‹#›</a:t>
            </a:fld>
            <a:endParaRPr lang="en-US"/>
          </a:p>
        </p:txBody>
      </p:sp>
    </p:spTree>
    <p:extLst>
      <p:ext uri="{BB962C8B-B14F-4D97-AF65-F5344CB8AC3E}">
        <p14:creationId xmlns:p14="http://schemas.microsoft.com/office/powerpoint/2010/main" val="2062262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smtClean="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smtClean="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smtClean="0">
                <a:cs typeface="+mn-cs"/>
              </a:defRPr>
            </a:lvl1pPr>
          </a:lstStyle>
          <a:p>
            <a:pPr>
              <a:defRPr/>
            </a:pPr>
            <a:fld id="{6E879FC3-B496-0444-B758-1A0FD17F82B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charset="0"/>
          <a:ea typeface="ＭＳ Ｐゴシック" charset="0"/>
        </a:defRPr>
      </a:lvl6pPr>
      <a:lvl7pPr marL="914400" algn="ctr" rtl="0" fontAlgn="base">
        <a:spcBef>
          <a:spcPct val="0"/>
        </a:spcBef>
        <a:spcAft>
          <a:spcPct val="0"/>
        </a:spcAft>
        <a:defRPr sz="4400">
          <a:solidFill>
            <a:schemeClr val="tx2"/>
          </a:solidFill>
          <a:latin typeface="Times" charset="0"/>
          <a:ea typeface="ＭＳ Ｐゴシック" charset="0"/>
        </a:defRPr>
      </a:lvl7pPr>
      <a:lvl8pPr marL="1371600" algn="ctr" rtl="0" fontAlgn="base">
        <a:spcBef>
          <a:spcPct val="0"/>
        </a:spcBef>
        <a:spcAft>
          <a:spcPct val="0"/>
        </a:spcAft>
        <a:defRPr sz="4400">
          <a:solidFill>
            <a:schemeClr val="tx2"/>
          </a:solidFill>
          <a:latin typeface="Times" charset="0"/>
          <a:ea typeface="ＭＳ Ｐゴシック" charset="0"/>
        </a:defRPr>
      </a:lvl8pPr>
      <a:lvl9pPr marL="1828800" algn="ctr" rtl="0" fontAlgn="base">
        <a:spcBef>
          <a:spcPct val="0"/>
        </a:spcBef>
        <a:spcAft>
          <a:spcPct val="0"/>
        </a:spcAft>
        <a:defRPr sz="4400">
          <a:solidFill>
            <a:schemeClr val="tx2"/>
          </a:solidFill>
          <a:latin typeface="Times"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4" Type="http://schemas.openxmlformats.org/officeDocument/2006/relationships/image" Target="../media/image17.png"/><Relationship Id="rId1" Type="http://schemas.openxmlformats.org/officeDocument/2006/relationships/slideLayout" Target="../slideLayouts/slideLayout6.xml"/><Relationship Id="rId2" Type="http://schemas.openxmlformats.org/officeDocument/2006/relationships/image" Target="../media/image15.png"/><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3"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3"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4038600" cy="762000"/>
          </a:xfrm>
        </p:spPr>
        <p:txBody>
          <a:bodyPr/>
          <a:lstStyle/>
          <a:p>
            <a:pPr eaLnBrk="1" hangingPunct="1">
              <a:defRPr/>
            </a:pPr>
            <a:r>
              <a:rPr lang="en-US" smtClean="0">
                <a:latin typeface="American Typewriter" charset="0"/>
                <a:cs typeface="+mj-cs"/>
              </a:rPr>
              <a:t>Exposure</a:t>
            </a:r>
            <a:endParaRPr lang="en-US" smtClean="0">
              <a:cs typeface="+mj-cs"/>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838200"/>
            <a:ext cx="6858000" cy="536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076" name="Rectangle 4"/>
          <p:cNvSpPr>
            <a:spLocks noChangeArrowheads="1"/>
          </p:cNvSpPr>
          <p:nvPr/>
        </p:nvSpPr>
        <p:spPr bwMode="auto">
          <a:xfrm>
            <a:off x="762000" y="6567488"/>
            <a:ext cx="3749675"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300">
                <a:solidFill>
                  <a:srgbClr val="000000"/>
                </a:solidFill>
                <a:latin typeface="Lucida Grande" charset="0"/>
                <a:cs typeface="+mn-cs"/>
              </a:rPr>
              <a:t>Untitled Film Still #48, 1979, Cindy Sherman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0"/>
            <a:ext cx="4724400" cy="762000"/>
          </a:xfrm>
        </p:spPr>
        <p:txBody>
          <a:bodyPr/>
          <a:lstStyle/>
          <a:p>
            <a:pPr eaLnBrk="1" hangingPunct="1">
              <a:defRPr/>
            </a:pPr>
            <a:r>
              <a:rPr lang="en-US" sz="3600" smtClean="0">
                <a:solidFill>
                  <a:srgbClr val="000000"/>
                </a:solidFill>
                <a:latin typeface="Lucida Grande" charset="0"/>
                <a:cs typeface="+mj-cs"/>
              </a:rPr>
              <a:t>The film speed</a:t>
            </a:r>
            <a:endParaRPr lang="en-US" sz="2400" smtClean="0">
              <a:solidFill>
                <a:srgbClr val="000000"/>
              </a:solidFill>
              <a:latin typeface="Lucida Grande" charset="0"/>
              <a:cs typeface="+mj-cs"/>
            </a:endParaRPr>
          </a:p>
        </p:txBody>
      </p:sp>
      <p:sp>
        <p:nvSpPr>
          <p:cNvPr id="12291" name="Rectangle 3"/>
          <p:cNvSpPr>
            <a:spLocks noChangeArrowheads="1"/>
          </p:cNvSpPr>
          <p:nvPr/>
        </p:nvSpPr>
        <p:spPr bwMode="auto">
          <a:xfrm>
            <a:off x="457200" y="1219200"/>
            <a:ext cx="8305800" cy="493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000">
                <a:solidFill>
                  <a:srgbClr val="000000"/>
                </a:solidFill>
                <a:latin typeface="Lucida Grande" charset="0"/>
                <a:cs typeface="+mn-cs"/>
              </a:rPr>
              <a:t>The exposure index (EI) expresses the speed as a number that can be used with light meters to help determine proper exposure. </a:t>
            </a:r>
          </a:p>
          <a:p>
            <a:pPr>
              <a:buFontTx/>
              <a:buChar char="-"/>
              <a:defRPr/>
            </a:pPr>
            <a:endParaRPr lang="en-US" sz="2000">
              <a:solidFill>
                <a:srgbClr val="000000"/>
              </a:solidFill>
              <a:latin typeface="Lucida Grande" charset="0"/>
              <a:cs typeface="+mn-cs"/>
            </a:endParaRPr>
          </a:p>
          <a:p>
            <a:pPr>
              <a:buFontTx/>
              <a:buChar char="-"/>
              <a:defRPr/>
            </a:pPr>
            <a:r>
              <a:rPr lang="en-US" sz="2000">
                <a:solidFill>
                  <a:srgbClr val="000000"/>
                </a:solidFill>
                <a:latin typeface="Lucida Grande" charset="0"/>
                <a:cs typeface="+mn-cs"/>
              </a:rPr>
              <a:t> Each film stock is given an </a:t>
            </a:r>
            <a:r>
              <a:rPr lang="en-US" sz="2000" b="1">
                <a:solidFill>
                  <a:srgbClr val="000000"/>
                </a:solidFill>
                <a:latin typeface="Lucida Grande" charset="0"/>
                <a:cs typeface="+mn-cs"/>
              </a:rPr>
              <a:t>ASA*</a:t>
            </a:r>
            <a:r>
              <a:rPr lang="en-US" sz="2000">
                <a:solidFill>
                  <a:srgbClr val="000000"/>
                </a:solidFill>
                <a:latin typeface="Lucida Grande" charset="0"/>
                <a:cs typeface="+mn-cs"/>
              </a:rPr>
              <a:t> number. The metric equivalent is the </a:t>
            </a:r>
            <a:r>
              <a:rPr lang="en-US" sz="2000" b="1">
                <a:solidFill>
                  <a:srgbClr val="000000"/>
                </a:solidFill>
                <a:latin typeface="Lucida Grande" charset="0"/>
                <a:cs typeface="+mn-cs"/>
              </a:rPr>
              <a:t>DIN</a:t>
            </a:r>
            <a:r>
              <a:rPr lang="en-US" sz="2000">
                <a:solidFill>
                  <a:srgbClr val="000000"/>
                </a:solidFill>
                <a:latin typeface="Lucida Grande" charset="0"/>
                <a:cs typeface="+mn-cs"/>
              </a:rPr>
              <a:t> number with a degree sign. An </a:t>
            </a:r>
            <a:r>
              <a:rPr lang="en-US" sz="2000" b="1">
                <a:solidFill>
                  <a:srgbClr val="000000"/>
                </a:solidFill>
                <a:latin typeface="Lucida Grande" charset="0"/>
                <a:cs typeface="+mn-cs"/>
              </a:rPr>
              <a:t>ISO**</a:t>
            </a:r>
            <a:r>
              <a:rPr lang="en-US" sz="2000">
                <a:solidFill>
                  <a:srgbClr val="000000"/>
                </a:solidFill>
                <a:latin typeface="Lucida Grande" charset="0"/>
                <a:cs typeface="+mn-cs"/>
              </a:rPr>
              <a:t> number gives the ASA first and then the DIN. </a:t>
            </a:r>
          </a:p>
          <a:p>
            <a:pPr>
              <a:defRPr/>
            </a:pPr>
            <a:r>
              <a:rPr lang="en-US" sz="1400">
                <a:solidFill>
                  <a:srgbClr val="000000"/>
                </a:solidFill>
                <a:latin typeface="Lucida Grande" charset="0"/>
                <a:cs typeface="+mn-cs"/>
              </a:rPr>
              <a:t>*American Standards Association **International Standards Organization</a:t>
            </a:r>
          </a:p>
          <a:p>
            <a:pPr>
              <a:defRPr/>
            </a:pPr>
            <a:endParaRPr lang="en-US" sz="2000">
              <a:solidFill>
                <a:srgbClr val="000000"/>
              </a:solidFill>
              <a:latin typeface="Lucida Grande" charset="0"/>
              <a:cs typeface="+mn-cs"/>
            </a:endParaRPr>
          </a:p>
          <a:p>
            <a:pPr>
              <a:defRPr/>
            </a:pPr>
            <a:r>
              <a:rPr lang="en-US" sz="2000">
                <a:solidFill>
                  <a:srgbClr val="000000"/>
                </a:solidFill>
                <a:latin typeface="Lucida Grande" charset="0"/>
                <a:cs typeface="+mn-cs"/>
              </a:rPr>
              <a:t>Kodak</a:t>
            </a:r>
            <a:r>
              <a:rPr lang="ja-JP" altLang="en-US" sz="2000">
                <a:solidFill>
                  <a:srgbClr val="000000"/>
                </a:solidFill>
                <a:latin typeface="Arial"/>
                <a:cs typeface="+mn-cs"/>
              </a:rPr>
              <a:t>’</a:t>
            </a:r>
            <a:r>
              <a:rPr lang="en-US" sz="2000">
                <a:solidFill>
                  <a:srgbClr val="000000"/>
                </a:solidFill>
                <a:latin typeface="Lucida Grande" charset="0"/>
                <a:cs typeface="+mn-cs"/>
              </a:rPr>
              <a:t>s label- EI 500/28° = ASA 500, DIN 28</a:t>
            </a:r>
          </a:p>
          <a:p>
            <a:pPr>
              <a:defRPr/>
            </a:pPr>
            <a:endParaRPr lang="en-US" sz="2000">
              <a:solidFill>
                <a:srgbClr val="000000"/>
              </a:solidFill>
              <a:latin typeface="Lucida Grande" charset="0"/>
              <a:cs typeface="+mn-cs"/>
            </a:endParaRPr>
          </a:p>
          <a:p>
            <a:pPr>
              <a:buFontTx/>
              <a:buChar char="-"/>
              <a:defRPr/>
            </a:pPr>
            <a:endParaRPr lang="en-US" sz="2000">
              <a:solidFill>
                <a:srgbClr val="000000"/>
              </a:solidFill>
              <a:latin typeface="Lucida Grande" charset="0"/>
              <a:cs typeface="+mn-cs"/>
            </a:endParaRPr>
          </a:p>
          <a:p>
            <a:pPr>
              <a:buFontTx/>
              <a:buChar char="-"/>
              <a:defRPr/>
            </a:pPr>
            <a:r>
              <a:rPr lang="en-US" sz="2000">
                <a:solidFill>
                  <a:srgbClr val="000000"/>
                </a:solidFill>
                <a:latin typeface="Lucida Grande" charset="0"/>
                <a:cs typeface="+mn-cs"/>
              </a:rPr>
              <a:t> A medium speed emulsion will be rated around 100 ASA. ASA speeds below 50 are considered slow. Fast or high-speed emulsions are rated ASA 200 or higher. </a:t>
            </a:r>
          </a:p>
          <a:p>
            <a:pPr>
              <a:buFontTx/>
              <a:buChar char="-"/>
              <a:defRPr/>
            </a:pPr>
            <a:r>
              <a:rPr lang="en-US" sz="1200">
                <a:solidFill>
                  <a:srgbClr val="000000"/>
                </a:solidFill>
                <a:latin typeface="Lucida Grande" charset="0"/>
                <a:cs typeface="+mn-cs"/>
              </a:rPr>
              <a:t>(Doubling the ASA number means that the film will twice as sensitive to light. A film rated at ASA 100 needs only half the exposure (one f-stop less) than a film rated ASA 50.)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4724400" cy="762000"/>
          </a:xfrm>
        </p:spPr>
        <p:txBody>
          <a:bodyPr/>
          <a:lstStyle/>
          <a:p>
            <a:pPr eaLnBrk="1" hangingPunct="1">
              <a:defRPr/>
            </a:pPr>
            <a:r>
              <a:rPr lang="en-US" sz="3600" smtClean="0">
                <a:solidFill>
                  <a:srgbClr val="000000"/>
                </a:solidFill>
                <a:latin typeface="Lucida Grande" charset="0"/>
                <a:cs typeface="+mj-cs"/>
              </a:rPr>
              <a:t>The film stock</a:t>
            </a:r>
            <a:endParaRPr lang="en-US" sz="2400" smtClean="0">
              <a:solidFill>
                <a:srgbClr val="000000"/>
              </a:solidFill>
              <a:latin typeface="Lucida Grande" charset="0"/>
              <a:cs typeface="+mj-cs"/>
            </a:endParaRPr>
          </a:p>
        </p:txBody>
      </p:sp>
      <p:sp>
        <p:nvSpPr>
          <p:cNvPr id="13315" name="Rectangle 3"/>
          <p:cNvSpPr>
            <a:spLocks noChangeArrowheads="1"/>
          </p:cNvSpPr>
          <p:nvPr/>
        </p:nvSpPr>
        <p:spPr bwMode="auto">
          <a:xfrm>
            <a:off x="228600" y="1143000"/>
            <a:ext cx="4572000" cy="515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000" b="1">
                <a:solidFill>
                  <a:srgbClr val="000000"/>
                </a:solidFill>
                <a:latin typeface="Lucida Grande" charset="0"/>
                <a:cs typeface="+mn-cs"/>
              </a:rPr>
              <a:t>KODAK TRI-X </a:t>
            </a:r>
          </a:p>
          <a:p>
            <a:pPr>
              <a:defRPr/>
            </a:pPr>
            <a:r>
              <a:rPr lang="en-US" sz="2000" b="1">
                <a:solidFill>
                  <a:srgbClr val="000000"/>
                </a:solidFill>
                <a:latin typeface="Lucida Grande" charset="0"/>
                <a:cs typeface="+mn-cs"/>
              </a:rPr>
              <a:t>Black &amp; White Reversal Film 7266		</a:t>
            </a:r>
          </a:p>
          <a:p>
            <a:pPr>
              <a:defRPr/>
            </a:pPr>
            <a:r>
              <a:rPr lang="en-US" sz="2000" b="1">
                <a:solidFill>
                  <a:srgbClr val="000000"/>
                </a:solidFill>
                <a:latin typeface="Lucida Grande" charset="0"/>
                <a:cs typeface="+mn-cs"/>
              </a:rPr>
              <a:t>$21.62/100</a:t>
            </a:r>
            <a:r>
              <a:rPr lang="ja-JP" altLang="en-US" sz="2000" b="1">
                <a:solidFill>
                  <a:srgbClr val="000000"/>
                </a:solidFill>
                <a:latin typeface="Arial"/>
                <a:cs typeface="+mn-cs"/>
              </a:rPr>
              <a:t>’</a:t>
            </a:r>
            <a:r>
              <a:rPr lang="en-US" sz="2000" b="1">
                <a:solidFill>
                  <a:srgbClr val="000000"/>
                </a:solidFill>
                <a:latin typeface="Lucida Grande" charset="0"/>
                <a:cs typeface="+mn-cs"/>
              </a:rPr>
              <a:t>Roll</a:t>
            </a:r>
            <a:endParaRPr lang="en-US" sz="2000">
              <a:solidFill>
                <a:srgbClr val="000000"/>
              </a:solidFill>
              <a:latin typeface="Lucida Grande" charset="0"/>
              <a:cs typeface="+mn-cs"/>
            </a:endParaRPr>
          </a:p>
          <a:p>
            <a:pPr>
              <a:defRPr/>
            </a:pPr>
            <a:endParaRPr lang="en-US" sz="2000">
              <a:solidFill>
                <a:srgbClr val="000000"/>
              </a:solidFill>
              <a:latin typeface="Lucida Grande" charset="0"/>
              <a:cs typeface="+mn-cs"/>
            </a:endParaRPr>
          </a:p>
          <a:p>
            <a:pPr>
              <a:defRPr/>
            </a:pPr>
            <a:r>
              <a:rPr lang="en-US" sz="2000">
                <a:solidFill>
                  <a:srgbClr val="000000"/>
                </a:solidFill>
                <a:latin typeface="Lucida Grande" charset="0"/>
                <a:cs typeface="+mn-cs"/>
              </a:rPr>
              <a:t>A high-speed, panchromatic black-and-white film suitable for general interior photography with artificial light. It can also be used in daylight and is particularly useful for sports pictures taken at regular speed or slow motion in weak light (overcast sky or late in the day). This film is characterized by excellent tonal gradation and sharpness.</a:t>
            </a:r>
            <a:endParaRPr lang="en-US" sz="1300">
              <a:solidFill>
                <a:srgbClr val="000000"/>
              </a:solidFill>
              <a:latin typeface="Lucida Grande" charset="0"/>
              <a:cs typeface="+mn-cs"/>
            </a:endParaRPr>
          </a:p>
          <a:p>
            <a:pPr>
              <a:defRPr/>
            </a:pPr>
            <a:endParaRPr lang="en-US" sz="1200">
              <a:solidFill>
                <a:srgbClr val="000000"/>
              </a:solidFill>
              <a:latin typeface="Lucida Grande" charset="0"/>
              <a:cs typeface="+mn-cs"/>
            </a:endParaRPr>
          </a:p>
        </p:txBody>
      </p:sp>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00" y="1447800"/>
            <a:ext cx="4381500" cy="438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04800" y="304800"/>
            <a:ext cx="8839200" cy="838200"/>
          </a:xfrm>
        </p:spPr>
        <p:txBody>
          <a:bodyPr/>
          <a:lstStyle/>
          <a:p>
            <a:pPr eaLnBrk="1" hangingPunct="1">
              <a:defRPr/>
            </a:pPr>
            <a:r>
              <a:rPr lang="en-US" sz="3600" smtClean="0">
                <a:solidFill>
                  <a:srgbClr val="000000"/>
                </a:solidFill>
                <a:latin typeface="Lucida Grande" charset="0"/>
                <a:cs typeface="+mj-cs"/>
              </a:rPr>
              <a:t>The Light Meter and Exposure Control</a:t>
            </a:r>
            <a:endParaRPr lang="en-US" sz="2400" smtClean="0">
              <a:solidFill>
                <a:srgbClr val="000000"/>
              </a:solidFill>
              <a:latin typeface="Lucida Grande" charset="0"/>
              <a:cs typeface="+mj-cs"/>
            </a:endParaRPr>
          </a:p>
        </p:txBody>
      </p:sp>
      <p:sp>
        <p:nvSpPr>
          <p:cNvPr id="14339" name="Rectangle 3"/>
          <p:cNvSpPr>
            <a:spLocks noChangeArrowheads="1"/>
          </p:cNvSpPr>
          <p:nvPr/>
        </p:nvSpPr>
        <p:spPr bwMode="auto">
          <a:xfrm>
            <a:off x="0" y="1447800"/>
            <a:ext cx="2819400" cy="216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000">
                <a:solidFill>
                  <a:srgbClr val="000000"/>
                </a:solidFill>
                <a:latin typeface="Lucida Grande" charset="0"/>
                <a:cs typeface="+mn-cs"/>
              </a:rPr>
              <a:t>The exposure of an object on film is related to the amount of light </a:t>
            </a:r>
            <a:r>
              <a:rPr lang="en-US" sz="2000" i="1">
                <a:solidFill>
                  <a:srgbClr val="000000"/>
                </a:solidFill>
                <a:latin typeface="Lucida Grande" charset="0"/>
                <a:cs typeface="+mn-cs"/>
              </a:rPr>
              <a:t>falling on</a:t>
            </a:r>
            <a:r>
              <a:rPr lang="en-US" sz="2000">
                <a:solidFill>
                  <a:srgbClr val="000000"/>
                </a:solidFill>
                <a:latin typeface="Lucida Grande" charset="0"/>
                <a:cs typeface="+mn-cs"/>
              </a:rPr>
              <a:t> the object - the </a:t>
            </a:r>
            <a:r>
              <a:rPr lang="en-US" sz="2000" b="1">
                <a:solidFill>
                  <a:srgbClr val="000000"/>
                </a:solidFill>
                <a:latin typeface="Lucida Grande" charset="0"/>
                <a:cs typeface="+mn-cs"/>
              </a:rPr>
              <a:t>incident light</a:t>
            </a:r>
            <a:r>
              <a:rPr lang="en-US" sz="2000">
                <a:solidFill>
                  <a:srgbClr val="000000"/>
                </a:solidFill>
                <a:latin typeface="Lucida Grande" charset="0"/>
                <a:cs typeface="+mn-cs"/>
              </a:rPr>
              <a:t>.</a:t>
            </a:r>
          </a:p>
          <a:p>
            <a:pPr>
              <a:defRPr/>
            </a:pPr>
            <a:endParaRPr lang="en-US" sz="1600">
              <a:solidFill>
                <a:srgbClr val="000000"/>
              </a:solidFill>
              <a:latin typeface="Lucida Grande" charset="0"/>
              <a:cs typeface="+mn-cs"/>
            </a:endParaRPr>
          </a:p>
        </p:txBody>
      </p:sp>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955675"/>
            <a:ext cx="6477000" cy="590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04800" y="304800"/>
            <a:ext cx="4267200" cy="838200"/>
          </a:xfrm>
        </p:spPr>
        <p:txBody>
          <a:bodyPr/>
          <a:lstStyle/>
          <a:p>
            <a:pPr eaLnBrk="1" hangingPunct="1">
              <a:defRPr/>
            </a:pPr>
            <a:r>
              <a:rPr lang="en-US" sz="3600" smtClean="0">
                <a:solidFill>
                  <a:srgbClr val="000000"/>
                </a:solidFill>
                <a:latin typeface="Lucida Grande" charset="0"/>
                <a:cs typeface="+mj-cs"/>
              </a:rPr>
              <a:t>The Light Meter</a:t>
            </a:r>
            <a:endParaRPr lang="en-US" sz="2400" smtClean="0">
              <a:solidFill>
                <a:srgbClr val="000000"/>
              </a:solidFill>
              <a:latin typeface="Lucida Grande" charset="0"/>
              <a:cs typeface="+mj-cs"/>
            </a:endParaRPr>
          </a:p>
        </p:txBody>
      </p:sp>
      <p:sp>
        <p:nvSpPr>
          <p:cNvPr id="15363" name="Rectangle 3"/>
          <p:cNvSpPr>
            <a:spLocks noChangeArrowheads="1"/>
          </p:cNvSpPr>
          <p:nvPr/>
        </p:nvSpPr>
        <p:spPr bwMode="auto">
          <a:xfrm>
            <a:off x="0" y="1447800"/>
            <a:ext cx="2819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sz="2000">
              <a:solidFill>
                <a:srgbClr val="000000"/>
              </a:solidFill>
              <a:latin typeface="Lucida Grande" charset="0"/>
              <a:cs typeface="+mn-cs"/>
            </a:endParaRPr>
          </a:p>
          <a:p>
            <a:pPr>
              <a:defRPr/>
            </a:pPr>
            <a:endParaRPr lang="en-US" sz="1600">
              <a:solidFill>
                <a:srgbClr val="000000"/>
              </a:solidFill>
              <a:latin typeface="Lucida Grande" charset="0"/>
              <a:cs typeface="+mn-cs"/>
            </a:endParaRPr>
          </a:p>
        </p:txBody>
      </p:sp>
      <p:pic>
        <p:nvPicPr>
          <p:cNvPr id="153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0"/>
            <a:ext cx="3886200" cy="607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5365" name="Text Box 5"/>
          <p:cNvSpPr txBox="1">
            <a:spLocks noChangeArrowheads="1"/>
          </p:cNvSpPr>
          <p:nvPr/>
        </p:nvSpPr>
        <p:spPr bwMode="auto">
          <a:xfrm>
            <a:off x="228600" y="1143000"/>
            <a:ext cx="5070475" cy="558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b="1">
                <a:solidFill>
                  <a:srgbClr val="000000"/>
                </a:solidFill>
                <a:latin typeface="Lucida Grande" charset="0"/>
                <a:cs typeface="+mn-cs"/>
              </a:rPr>
              <a:t>a. Exposure Index setting</a:t>
            </a:r>
          </a:p>
          <a:p>
            <a:pPr>
              <a:defRPr/>
            </a:pPr>
            <a:endParaRPr lang="en-US" sz="1800" b="1">
              <a:solidFill>
                <a:srgbClr val="000000"/>
              </a:solidFill>
              <a:latin typeface="Lucida Grande" charset="0"/>
              <a:cs typeface="+mn-cs"/>
            </a:endParaRPr>
          </a:p>
          <a:p>
            <a:pPr>
              <a:defRPr/>
            </a:pPr>
            <a:r>
              <a:rPr lang="en-US" sz="1800" b="1">
                <a:solidFill>
                  <a:srgbClr val="000000"/>
                </a:solidFill>
                <a:latin typeface="Lucida Grande" charset="0"/>
                <a:cs typeface="+mn-cs"/>
              </a:rPr>
              <a:t>b. the Sphere</a:t>
            </a:r>
          </a:p>
          <a:p>
            <a:pPr>
              <a:defRPr/>
            </a:pPr>
            <a:endParaRPr lang="en-US" sz="1800" b="1">
              <a:solidFill>
                <a:srgbClr val="000000"/>
              </a:solidFill>
              <a:latin typeface="Lucida Grande" charset="0"/>
              <a:cs typeface="+mn-cs"/>
            </a:endParaRPr>
          </a:p>
          <a:p>
            <a:pPr>
              <a:defRPr/>
            </a:pPr>
            <a:r>
              <a:rPr lang="en-US" sz="1800" b="1">
                <a:solidFill>
                  <a:srgbClr val="000000"/>
                </a:solidFill>
                <a:latin typeface="Lucida Grande" charset="0"/>
                <a:cs typeface="+mn-cs"/>
              </a:rPr>
              <a:t>c. the Center Button</a:t>
            </a:r>
          </a:p>
          <a:p>
            <a:pPr>
              <a:defRPr/>
            </a:pPr>
            <a:endParaRPr lang="en-US" sz="1800" b="1">
              <a:solidFill>
                <a:srgbClr val="000000"/>
              </a:solidFill>
              <a:latin typeface="Lucida Grande" charset="0"/>
              <a:cs typeface="+mn-cs"/>
            </a:endParaRPr>
          </a:p>
          <a:p>
            <a:pPr>
              <a:defRPr/>
            </a:pPr>
            <a:r>
              <a:rPr lang="en-US" sz="1800" b="1">
                <a:solidFill>
                  <a:srgbClr val="000000"/>
                </a:solidFill>
                <a:latin typeface="Lucida Grande" charset="0"/>
                <a:cs typeface="+mn-cs"/>
              </a:rPr>
              <a:t>d. the Needle</a:t>
            </a:r>
          </a:p>
          <a:p>
            <a:pPr>
              <a:defRPr/>
            </a:pPr>
            <a:endParaRPr lang="en-US" sz="1800" b="1">
              <a:solidFill>
                <a:srgbClr val="000000"/>
              </a:solidFill>
              <a:latin typeface="Lucida Grande" charset="0"/>
              <a:cs typeface="+mn-cs"/>
            </a:endParaRPr>
          </a:p>
          <a:p>
            <a:pPr>
              <a:defRPr/>
            </a:pPr>
            <a:r>
              <a:rPr lang="en-US" sz="1800" b="1">
                <a:solidFill>
                  <a:srgbClr val="000000"/>
                </a:solidFill>
                <a:latin typeface="Lucida Grande" charset="0"/>
                <a:cs typeface="+mn-cs"/>
              </a:rPr>
              <a:t>e. Foot Candles Scale</a:t>
            </a:r>
          </a:p>
          <a:p>
            <a:pPr>
              <a:defRPr/>
            </a:pPr>
            <a:endParaRPr lang="en-US" sz="1800" b="1">
              <a:solidFill>
                <a:srgbClr val="000000"/>
              </a:solidFill>
              <a:latin typeface="Lucida Grande" charset="0"/>
              <a:cs typeface="+mn-cs"/>
            </a:endParaRPr>
          </a:p>
          <a:p>
            <a:pPr>
              <a:defRPr/>
            </a:pPr>
            <a:r>
              <a:rPr lang="en-US" sz="1800" b="1">
                <a:solidFill>
                  <a:srgbClr val="000000"/>
                </a:solidFill>
                <a:latin typeface="Lucida Grande" charset="0"/>
                <a:cs typeface="+mn-cs"/>
              </a:rPr>
              <a:t>f. Pointer for readings without HIGH slide</a:t>
            </a:r>
          </a:p>
          <a:p>
            <a:pPr>
              <a:defRPr/>
            </a:pPr>
            <a:endParaRPr lang="en-US" sz="1800" b="1">
              <a:solidFill>
                <a:srgbClr val="000000"/>
              </a:solidFill>
              <a:latin typeface="Lucida Grande" charset="0"/>
              <a:cs typeface="+mn-cs"/>
            </a:endParaRPr>
          </a:p>
          <a:p>
            <a:pPr>
              <a:defRPr/>
            </a:pPr>
            <a:r>
              <a:rPr lang="en-US" sz="1800" b="1">
                <a:solidFill>
                  <a:srgbClr val="000000"/>
                </a:solidFill>
                <a:latin typeface="Lucida Grande" charset="0"/>
                <a:cs typeface="+mn-cs"/>
              </a:rPr>
              <a:t>g. Pointer for readings with HIGH slide</a:t>
            </a:r>
          </a:p>
          <a:p>
            <a:pPr>
              <a:defRPr/>
            </a:pPr>
            <a:endParaRPr lang="en-US" sz="1800" b="1">
              <a:solidFill>
                <a:srgbClr val="000000"/>
              </a:solidFill>
              <a:latin typeface="Lucida Grande" charset="0"/>
              <a:cs typeface="+mn-cs"/>
            </a:endParaRPr>
          </a:p>
          <a:p>
            <a:pPr>
              <a:defRPr/>
            </a:pPr>
            <a:r>
              <a:rPr lang="en-US" sz="1800" b="1">
                <a:solidFill>
                  <a:srgbClr val="000000"/>
                </a:solidFill>
                <a:latin typeface="Lucida Grande" charset="0"/>
                <a:cs typeface="+mn-cs"/>
              </a:rPr>
              <a:t>h. the 1/sec. scale, (exposure time)</a:t>
            </a:r>
          </a:p>
          <a:p>
            <a:pPr>
              <a:defRPr/>
            </a:pPr>
            <a:endParaRPr lang="en-US" sz="1800" b="1">
              <a:solidFill>
                <a:srgbClr val="000000"/>
              </a:solidFill>
              <a:latin typeface="Lucida Grande" charset="0"/>
              <a:cs typeface="+mn-cs"/>
            </a:endParaRPr>
          </a:p>
          <a:p>
            <a:pPr>
              <a:defRPr/>
            </a:pPr>
            <a:r>
              <a:rPr lang="en-US" sz="1800" b="1">
                <a:solidFill>
                  <a:srgbClr val="000000"/>
                </a:solidFill>
                <a:latin typeface="Lucida Grande" charset="0"/>
                <a:cs typeface="+mn-cs"/>
              </a:rPr>
              <a:t>i. f-stop scale</a:t>
            </a:r>
          </a:p>
          <a:p>
            <a:pPr>
              <a:defRPr/>
            </a:pPr>
            <a:endParaRPr lang="en-US" sz="1800" b="1">
              <a:solidFill>
                <a:srgbClr val="000000"/>
              </a:solidFill>
              <a:latin typeface="Lucida Grande" charset="0"/>
              <a:cs typeface="+mn-cs"/>
            </a:endParaRPr>
          </a:p>
          <a:p>
            <a:pPr>
              <a:defRPr/>
            </a:pPr>
            <a:r>
              <a:rPr lang="en-US" sz="1800" b="1">
                <a:solidFill>
                  <a:srgbClr val="000000"/>
                </a:solidFill>
                <a:latin typeface="Lucida Grande" charset="0"/>
                <a:cs typeface="+mn-cs"/>
              </a:rPr>
              <a:t>j. Cine scale</a:t>
            </a:r>
            <a:endParaRPr lang="en-US" sz="1800" b="1">
              <a:solidFill>
                <a:srgbClr val="000000"/>
              </a:solidFill>
              <a:latin typeface="Helvetica" charset="0"/>
              <a:cs typeface="+mn-cs"/>
            </a:endParaRPr>
          </a:p>
          <a:p>
            <a:pPr>
              <a:defRPr/>
            </a:pPr>
            <a:endParaRPr lang="en-US" sz="1800">
              <a:latin typeface="Helvetica" charset="0"/>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04800" y="304800"/>
            <a:ext cx="4267200" cy="838200"/>
          </a:xfrm>
        </p:spPr>
        <p:txBody>
          <a:bodyPr/>
          <a:lstStyle/>
          <a:p>
            <a:pPr eaLnBrk="1" hangingPunct="1">
              <a:defRPr/>
            </a:pPr>
            <a:r>
              <a:rPr lang="en-US" sz="3600" smtClean="0">
                <a:solidFill>
                  <a:srgbClr val="000000"/>
                </a:solidFill>
                <a:latin typeface="Lucida Grande" charset="0"/>
                <a:cs typeface="+mj-cs"/>
              </a:rPr>
              <a:t>The Light Meter</a:t>
            </a:r>
            <a:endParaRPr lang="en-US" sz="2400" smtClean="0">
              <a:solidFill>
                <a:srgbClr val="000000"/>
              </a:solidFill>
              <a:latin typeface="Lucida Grande" charset="0"/>
              <a:cs typeface="+mj-cs"/>
            </a:endParaRPr>
          </a:p>
        </p:txBody>
      </p:sp>
      <p:sp>
        <p:nvSpPr>
          <p:cNvPr id="16387" name="Rectangle 3"/>
          <p:cNvSpPr>
            <a:spLocks noChangeArrowheads="1"/>
          </p:cNvSpPr>
          <p:nvPr/>
        </p:nvSpPr>
        <p:spPr bwMode="auto">
          <a:xfrm>
            <a:off x="0" y="1447800"/>
            <a:ext cx="2819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sz="2000">
              <a:solidFill>
                <a:srgbClr val="000000"/>
              </a:solidFill>
              <a:latin typeface="Lucida Grande" charset="0"/>
              <a:cs typeface="+mn-cs"/>
            </a:endParaRPr>
          </a:p>
          <a:p>
            <a:pPr>
              <a:defRPr/>
            </a:pPr>
            <a:endParaRPr lang="en-US" sz="1600">
              <a:solidFill>
                <a:srgbClr val="000000"/>
              </a:solidFill>
              <a:latin typeface="Lucida Grande" charset="0"/>
              <a:cs typeface="+mn-cs"/>
            </a:endParaRPr>
          </a:p>
        </p:txBody>
      </p:sp>
      <p:sp>
        <p:nvSpPr>
          <p:cNvPr id="16388" name="Text Box 4"/>
          <p:cNvSpPr txBox="1">
            <a:spLocks noChangeArrowheads="1"/>
          </p:cNvSpPr>
          <p:nvPr/>
        </p:nvSpPr>
        <p:spPr bwMode="auto">
          <a:xfrm>
            <a:off x="381000" y="1905000"/>
            <a:ext cx="4953000"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000">
                <a:solidFill>
                  <a:srgbClr val="000000"/>
                </a:solidFill>
                <a:latin typeface="Helvetica" charset="0"/>
                <a:cs typeface="+mn-cs"/>
              </a:rPr>
              <a:t>The HIGH Slide</a:t>
            </a:r>
          </a:p>
          <a:p>
            <a:pPr>
              <a:defRPr/>
            </a:pPr>
            <a:r>
              <a:rPr lang="en-US" sz="2000">
                <a:solidFill>
                  <a:srgbClr val="000000"/>
                </a:solidFill>
                <a:latin typeface="Helvetica" charset="0"/>
                <a:cs typeface="+mn-cs"/>
              </a:rPr>
              <a:t>Used for very bright situations, such as shooting out-of-doors during the day. 	</a:t>
            </a:r>
          </a:p>
          <a:p>
            <a:pPr>
              <a:defRPr/>
            </a:pPr>
            <a:endParaRPr lang="en-US" sz="2000">
              <a:solidFill>
                <a:srgbClr val="000000"/>
              </a:solidFill>
              <a:latin typeface="Helvetica" charset="0"/>
              <a:cs typeface="+mn-cs"/>
            </a:endParaRPr>
          </a:p>
          <a:p>
            <a:pPr>
              <a:defRPr/>
            </a:pPr>
            <a:endParaRPr lang="en-US" sz="2000">
              <a:solidFill>
                <a:srgbClr val="000000"/>
              </a:solidFill>
              <a:latin typeface="Helvetica" charset="0"/>
              <a:cs typeface="+mn-cs"/>
            </a:endParaRPr>
          </a:p>
          <a:p>
            <a:pPr>
              <a:defRPr/>
            </a:pPr>
            <a:r>
              <a:rPr lang="en-US" sz="2000">
                <a:solidFill>
                  <a:srgbClr val="000000"/>
                </a:solidFill>
                <a:latin typeface="Helvetica" charset="0"/>
                <a:cs typeface="+mn-cs"/>
              </a:rPr>
              <a:t>The Honey-comb or Grid</a:t>
            </a:r>
          </a:p>
          <a:p>
            <a:pPr>
              <a:defRPr/>
            </a:pPr>
            <a:r>
              <a:rPr lang="en-US" sz="2000">
                <a:solidFill>
                  <a:srgbClr val="000000"/>
                </a:solidFill>
                <a:latin typeface="Helvetica" charset="0"/>
                <a:cs typeface="+mn-cs"/>
              </a:rPr>
              <a:t>This is used for taking reflective readings (with the meter pointed at the subject). As it says on the front, read off the </a:t>
            </a:r>
            <a:r>
              <a:rPr lang="ja-JP" altLang="en-US" sz="2000">
                <a:solidFill>
                  <a:srgbClr val="000000"/>
                </a:solidFill>
                <a:latin typeface="Arial"/>
                <a:cs typeface="+mn-cs"/>
              </a:rPr>
              <a:t>“</a:t>
            </a:r>
            <a:r>
              <a:rPr lang="en-US" sz="2000">
                <a:solidFill>
                  <a:srgbClr val="000000"/>
                </a:solidFill>
                <a:latin typeface="Helvetica" charset="0"/>
                <a:cs typeface="+mn-cs"/>
              </a:rPr>
              <a:t>H</a:t>
            </a:r>
            <a:r>
              <a:rPr lang="ja-JP" altLang="en-US" sz="2000">
                <a:solidFill>
                  <a:srgbClr val="000000"/>
                </a:solidFill>
                <a:latin typeface="Arial"/>
                <a:cs typeface="+mn-cs"/>
              </a:rPr>
              <a:t>”</a:t>
            </a:r>
            <a:r>
              <a:rPr lang="en-US" sz="2000">
                <a:solidFill>
                  <a:srgbClr val="000000"/>
                </a:solidFill>
                <a:latin typeface="Helvetica" charset="0"/>
                <a:cs typeface="+mn-cs"/>
              </a:rPr>
              <a:t> without the HIGH Slide in place. But because it needs a fairly large amount of light, it is not always very useful. 	</a:t>
            </a:r>
          </a:p>
        </p:txBody>
      </p:sp>
      <p:pic>
        <p:nvPicPr>
          <p:cNvPr id="1638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066800"/>
            <a:ext cx="1397000" cy="208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639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066800"/>
            <a:ext cx="2286000" cy="208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639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4114800"/>
            <a:ext cx="19685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04800" y="304800"/>
            <a:ext cx="6934200" cy="838200"/>
          </a:xfrm>
        </p:spPr>
        <p:txBody>
          <a:bodyPr/>
          <a:lstStyle/>
          <a:p>
            <a:pPr eaLnBrk="1" hangingPunct="1">
              <a:defRPr/>
            </a:pPr>
            <a:r>
              <a:rPr lang="en-US" sz="2400" smtClean="0">
                <a:solidFill>
                  <a:srgbClr val="000000"/>
                </a:solidFill>
                <a:latin typeface="Lucida Grande" charset="0"/>
                <a:cs typeface="+mj-cs"/>
              </a:rPr>
              <a:t>Steps For Taking an Incident Light Reading:</a:t>
            </a:r>
            <a:br>
              <a:rPr lang="en-US" sz="2400" smtClean="0">
                <a:solidFill>
                  <a:srgbClr val="000000"/>
                </a:solidFill>
                <a:latin typeface="Lucida Grande" charset="0"/>
                <a:cs typeface="+mj-cs"/>
              </a:rPr>
            </a:br>
            <a:endParaRPr lang="en-US" sz="1300" smtClean="0">
              <a:solidFill>
                <a:srgbClr val="000000"/>
              </a:solidFill>
              <a:latin typeface="Lucida Grande" charset="0"/>
              <a:cs typeface="+mj-cs"/>
            </a:endParaRPr>
          </a:p>
        </p:txBody>
      </p:sp>
      <p:sp>
        <p:nvSpPr>
          <p:cNvPr id="17411" name="Rectangle 3"/>
          <p:cNvSpPr>
            <a:spLocks noChangeArrowheads="1"/>
          </p:cNvSpPr>
          <p:nvPr/>
        </p:nvSpPr>
        <p:spPr bwMode="auto">
          <a:xfrm>
            <a:off x="0" y="1447800"/>
            <a:ext cx="2819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sz="2000">
              <a:solidFill>
                <a:srgbClr val="000000"/>
              </a:solidFill>
              <a:latin typeface="Lucida Grande" charset="0"/>
              <a:cs typeface="+mn-cs"/>
            </a:endParaRPr>
          </a:p>
          <a:p>
            <a:pPr>
              <a:defRPr/>
            </a:pPr>
            <a:endParaRPr lang="en-US" sz="1600">
              <a:solidFill>
                <a:srgbClr val="000000"/>
              </a:solidFill>
              <a:latin typeface="Lucida Grande" charset="0"/>
              <a:cs typeface="+mn-cs"/>
            </a:endParaRPr>
          </a:p>
        </p:txBody>
      </p:sp>
      <p:sp>
        <p:nvSpPr>
          <p:cNvPr id="17412" name="Text Box 4"/>
          <p:cNvSpPr txBox="1">
            <a:spLocks noChangeArrowheads="1"/>
          </p:cNvSpPr>
          <p:nvPr/>
        </p:nvSpPr>
        <p:spPr bwMode="auto">
          <a:xfrm>
            <a:off x="381000" y="990600"/>
            <a:ext cx="4953000" cy="599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a:solidFill>
                  <a:srgbClr val="000000"/>
                </a:solidFill>
                <a:latin typeface="Helvetica" charset="0"/>
                <a:cs typeface="+mn-cs"/>
              </a:rPr>
              <a:t>1. Set the light meter to the Exposure Index of the film you are using. </a:t>
            </a:r>
            <a:r>
              <a:rPr lang="en-US" sz="1800" b="1">
                <a:solidFill>
                  <a:srgbClr val="000000"/>
                </a:solidFill>
                <a:latin typeface="Helvetica" charset="0"/>
                <a:cs typeface="+mn-cs"/>
              </a:rPr>
              <a:t>[a]</a:t>
            </a:r>
            <a:r>
              <a:rPr lang="en-US" sz="1800">
                <a:solidFill>
                  <a:srgbClr val="000000"/>
                </a:solidFill>
                <a:latin typeface="Helvetica" charset="0"/>
                <a:cs typeface="+mn-cs"/>
              </a:rPr>
              <a:t> You will find this on the box the film comes in, abbreviated E.I.</a:t>
            </a:r>
          </a:p>
          <a:p>
            <a:pPr>
              <a:defRPr/>
            </a:pPr>
            <a:endParaRPr lang="en-US" sz="1000">
              <a:solidFill>
                <a:srgbClr val="000000"/>
              </a:solidFill>
              <a:latin typeface="Helvetica" charset="0"/>
              <a:cs typeface="+mn-cs"/>
            </a:endParaRPr>
          </a:p>
          <a:p>
            <a:pPr>
              <a:defRPr/>
            </a:pPr>
            <a:r>
              <a:rPr lang="en-US" sz="1800">
                <a:solidFill>
                  <a:srgbClr val="000000"/>
                </a:solidFill>
                <a:latin typeface="Helvetica" charset="0"/>
                <a:cs typeface="+mn-cs"/>
              </a:rPr>
              <a:t>2. Hold the light meter directly in front of the subject with the sphere </a:t>
            </a:r>
            <a:r>
              <a:rPr lang="en-US" sz="1800" b="1">
                <a:solidFill>
                  <a:srgbClr val="000000"/>
                </a:solidFill>
                <a:latin typeface="Helvetica" charset="0"/>
                <a:cs typeface="+mn-cs"/>
              </a:rPr>
              <a:t>[b]</a:t>
            </a:r>
            <a:r>
              <a:rPr lang="en-US" sz="1800">
                <a:solidFill>
                  <a:srgbClr val="000000"/>
                </a:solidFill>
                <a:latin typeface="Helvetica" charset="0"/>
                <a:cs typeface="+mn-cs"/>
              </a:rPr>
              <a:t> pointed at the camera.</a:t>
            </a:r>
          </a:p>
          <a:p>
            <a:pPr>
              <a:defRPr/>
            </a:pPr>
            <a:endParaRPr lang="en-US" sz="1000">
              <a:solidFill>
                <a:srgbClr val="000000"/>
              </a:solidFill>
              <a:latin typeface="Helvetica" charset="0"/>
              <a:cs typeface="+mn-cs"/>
            </a:endParaRPr>
          </a:p>
          <a:p>
            <a:pPr>
              <a:defRPr/>
            </a:pPr>
            <a:r>
              <a:rPr lang="en-US" sz="1800">
                <a:solidFill>
                  <a:srgbClr val="000000"/>
                </a:solidFill>
                <a:latin typeface="Helvetica" charset="0"/>
                <a:cs typeface="+mn-cs"/>
              </a:rPr>
              <a:t>3. Depress the center button </a:t>
            </a:r>
            <a:r>
              <a:rPr lang="en-US" sz="1800" b="1">
                <a:solidFill>
                  <a:srgbClr val="000000"/>
                </a:solidFill>
                <a:latin typeface="Helvetica" charset="0"/>
                <a:cs typeface="+mn-cs"/>
              </a:rPr>
              <a:t>[c]</a:t>
            </a:r>
            <a:endParaRPr lang="en-US" sz="1800">
              <a:solidFill>
                <a:srgbClr val="000000"/>
              </a:solidFill>
              <a:latin typeface="Helvetica" charset="0"/>
              <a:cs typeface="+mn-cs"/>
            </a:endParaRPr>
          </a:p>
          <a:p>
            <a:pPr>
              <a:defRPr/>
            </a:pPr>
            <a:endParaRPr lang="en-US" sz="1000">
              <a:solidFill>
                <a:srgbClr val="000000"/>
              </a:solidFill>
              <a:latin typeface="Helvetica" charset="0"/>
              <a:cs typeface="+mn-cs"/>
            </a:endParaRPr>
          </a:p>
          <a:p>
            <a:pPr>
              <a:defRPr/>
            </a:pPr>
            <a:r>
              <a:rPr lang="en-US" sz="1800">
                <a:solidFill>
                  <a:srgbClr val="000000"/>
                </a:solidFill>
                <a:latin typeface="Helvetica" charset="0"/>
                <a:cs typeface="+mn-cs"/>
              </a:rPr>
              <a:t>4. The needle </a:t>
            </a:r>
            <a:r>
              <a:rPr lang="en-US" sz="1800" b="1">
                <a:solidFill>
                  <a:srgbClr val="000000"/>
                </a:solidFill>
                <a:latin typeface="Helvetica" charset="0"/>
                <a:cs typeface="+mn-cs"/>
              </a:rPr>
              <a:t>[d]</a:t>
            </a:r>
            <a:r>
              <a:rPr lang="en-US" sz="1800">
                <a:solidFill>
                  <a:srgbClr val="000000"/>
                </a:solidFill>
                <a:latin typeface="Helvetica" charset="0"/>
                <a:cs typeface="+mn-cs"/>
              </a:rPr>
              <a:t> will be released and move to a reading on the foot candle scale </a:t>
            </a:r>
            <a:r>
              <a:rPr lang="en-US" sz="1800" b="1">
                <a:solidFill>
                  <a:srgbClr val="000000"/>
                </a:solidFill>
                <a:latin typeface="Helvetica" charset="0"/>
                <a:cs typeface="+mn-cs"/>
              </a:rPr>
              <a:t>[e].</a:t>
            </a:r>
            <a:endParaRPr lang="en-US" sz="1800">
              <a:solidFill>
                <a:srgbClr val="000000"/>
              </a:solidFill>
              <a:latin typeface="Helvetica" charset="0"/>
              <a:cs typeface="+mn-cs"/>
            </a:endParaRPr>
          </a:p>
          <a:p>
            <a:pPr>
              <a:defRPr/>
            </a:pPr>
            <a:endParaRPr lang="en-US" sz="1000">
              <a:solidFill>
                <a:srgbClr val="000000"/>
              </a:solidFill>
              <a:latin typeface="Helvetica" charset="0"/>
              <a:cs typeface="+mn-cs"/>
            </a:endParaRPr>
          </a:p>
          <a:p>
            <a:pPr>
              <a:defRPr/>
            </a:pPr>
            <a:r>
              <a:rPr lang="en-US" sz="1800">
                <a:solidFill>
                  <a:srgbClr val="000000"/>
                </a:solidFill>
                <a:latin typeface="Helvetica" charset="0"/>
                <a:cs typeface="+mn-cs"/>
              </a:rPr>
              <a:t>(Note that there are f-stops marked in red on this scale too. Do not use these to set your lens, as they have no correlation to the film speed.)</a:t>
            </a:r>
          </a:p>
          <a:p>
            <a:pPr>
              <a:defRPr/>
            </a:pPr>
            <a:endParaRPr lang="en-US" sz="1000">
              <a:solidFill>
                <a:srgbClr val="000000"/>
              </a:solidFill>
              <a:latin typeface="Helvetica" charset="0"/>
              <a:cs typeface="+mn-cs"/>
            </a:endParaRPr>
          </a:p>
          <a:p>
            <a:pPr>
              <a:defRPr/>
            </a:pPr>
            <a:r>
              <a:rPr lang="en-US" sz="1800">
                <a:solidFill>
                  <a:srgbClr val="000000"/>
                </a:solidFill>
                <a:latin typeface="Helvetica" charset="0"/>
                <a:cs typeface="+mn-cs"/>
              </a:rPr>
              <a:t>On a bright day the needle will likely pin at the top of the scale. Use the HIGH Slide to take your reading. This will lower the amount of light by 5 stops. To use it, put it in the slot on top of the meter behind the sphere.</a:t>
            </a:r>
            <a:endParaRPr lang="en-US" sz="1600">
              <a:solidFill>
                <a:srgbClr val="000000"/>
              </a:solidFill>
              <a:latin typeface="Helvetica" charset="0"/>
              <a:cs typeface="+mn-cs"/>
            </a:endParaRPr>
          </a:p>
          <a:p>
            <a:pPr>
              <a:defRPr/>
            </a:pPr>
            <a:endParaRPr lang="en-US" sz="1300">
              <a:solidFill>
                <a:srgbClr val="000000"/>
              </a:solidFill>
              <a:latin typeface="Lucida Grande" charset="0"/>
              <a:cs typeface="+mn-cs"/>
            </a:endParaRPr>
          </a:p>
        </p:txBody>
      </p:sp>
      <p:pic>
        <p:nvPicPr>
          <p:cNvPr id="174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787400"/>
            <a:ext cx="3886200" cy="607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04800" y="0"/>
            <a:ext cx="6934200" cy="838200"/>
          </a:xfrm>
        </p:spPr>
        <p:txBody>
          <a:bodyPr/>
          <a:lstStyle/>
          <a:p>
            <a:pPr eaLnBrk="1" hangingPunct="1">
              <a:defRPr/>
            </a:pPr>
            <a:r>
              <a:rPr lang="en-US" sz="2400" smtClean="0">
                <a:solidFill>
                  <a:srgbClr val="000000"/>
                </a:solidFill>
                <a:latin typeface="Lucida Grande" charset="0"/>
                <a:cs typeface="+mj-cs"/>
              </a:rPr>
              <a:t>Steps For Taking an Incident Light Reading:</a:t>
            </a:r>
            <a:br>
              <a:rPr lang="en-US" sz="2400" smtClean="0">
                <a:solidFill>
                  <a:srgbClr val="000000"/>
                </a:solidFill>
                <a:latin typeface="Lucida Grande" charset="0"/>
                <a:cs typeface="+mj-cs"/>
              </a:rPr>
            </a:br>
            <a:endParaRPr lang="en-US" sz="1300" smtClean="0">
              <a:solidFill>
                <a:srgbClr val="000000"/>
              </a:solidFill>
              <a:latin typeface="Lucida Grande" charset="0"/>
              <a:cs typeface="+mj-cs"/>
            </a:endParaRPr>
          </a:p>
        </p:txBody>
      </p:sp>
      <p:sp>
        <p:nvSpPr>
          <p:cNvPr id="18435" name="Rectangle 3"/>
          <p:cNvSpPr>
            <a:spLocks noChangeArrowheads="1"/>
          </p:cNvSpPr>
          <p:nvPr/>
        </p:nvSpPr>
        <p:spPr bwMode="auto">
          <a:xfrm>
            <a:off x="0" y="1447800"/>
            <a:ext cx="2819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sz="2000">
              <a:solidFill>
                <a:srgbClr val="000000"/>
              </a:solidFill>
              <a:latin typeface="Lucida Grande" charset="0"/>
              <a:cs typeface="+mn-cs"/>
            </a:endParaRPr>
          </a:p>
          <a:p>
            <a:pPr>
              <a:defRPr/>
            </a:pPr>
            <a:endParaRPr lang="en-US" sz="1600">
              <a:solidFill>
                <a:srgbClr val="000000"/>
              </a:solidFill>
              <a:latin typeface="Lucida Grande" charset="0"/>
              <a:cs typeface="+mn-cs"/>
            </a:endParaRPr>
          </a:p>
        </p:txBody>
      </p:sp>
      <p:pic>
        <p:nvPicPr>
          <p:cNvPr id="184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787400"/>
            <a:ext cx="3886200" cy="607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8437" name="Text Box 5"/>
          <p:cNvSpPr txBox="1">
            <a:spLocks noChangeArrowheads="1"/>
          </p:cNvSpPr>
          <p:nvPr/>
        </p:nvSpPr>
        <p:spPr bwMode="auto">
          <a:xfrm>
            <a:off x="304800" y="685800"/>
            <a:ext cx="5029200" cy="588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a:solidFill>
                  <a:srgbClr val="000000"/>
                </a:solidFill>
                <a:latin typeface="Helvetica" charset="0"/>
                <a:cs typeface="+mn-cs"/>
              </a:rPr>
              <a:t>5. You now turn the dial of the light meter so that the pointer </a:t>
            </a:r>
            <a:r>
              <a:rPr lang="en-US" sz="1800" b="1">
                <a:solidFill>
                  <a:srgbClr val="000000"/>
                </a:solidFill>
                <a:latin typeface="Helvetica" charset="0"/>
                <a:cs typeface="+mn-cs"/>
              </a:rPr>
              <a:t>[f]</a:t>
            </a:r>
            <a:r>
              <a:rPr lang="en-US" sz="1800">
                <a:solidFill>
                  <a:srgbClr val="000000"/>
                </a:solidFill>
                <a:latin typeface="Helvetica" charset="0"/>
                <a:cs typeface="+mn-cs"/>
              </a:rPr>
              <a:t> lines up with the number on the foot candle scale above. If the reading is between numbers on the foot candle scale </a:t>
            </a:r>
            <a:r>
              <a:rPr lang="en-US" sz="1800" b="1">
                <a:solidFill>
                  <a:srgbClr val="000000"/>
                </a:solidFill>
                <a:latin typeface="Helvetica" charset="0"/>
                <a:cs typeface="+mn-cs"/>
              </a:rPr>
              <a:t>[e],</a:t>
            </a:r>
            <a:r>
              <a:rPr lang="en-US" sz="1800">
                <a:solidFill>
                  <a:srgbClr val="000000"/>
                </a:solidFill>
                <a:latin typeface="Helvetica" charset="0"/>
                <a:cs typeface="+mn-cs"/>
              </a:rPr>
              <a:t> try to be accurate as far as the percentage above or below the number.</a:t>
            </a:r>
          </a:p>
          <a:p>
            <a:pPr>
              <a:defRPr/>
            </a:pPr>
            <a:r>
              <a:rPr lang="en-US" sz="1800">
                <a:solidFill>
                  <a:srgbClr val="000000"/>
                </a:solidFill>
                <a:latin typeface="Helvetica" charset="0"/>
                <a:cs typeface="+mn-cs"/>
              </a:rPr>
              <a:t>Be careful that you don</a:t>
            </a:r>
            <a:r>
              <a:rPr lang="ja-JP" altLang="en-US" sz="1800">
                <a:solidFill>
                  <a:srgbClr val="000000"/>
                </a:solidFill>
                <a:latin typeface="Arial"/>
                <a:cs typeface="+mn-cs"/>
              </a:rPr>
              <a:t>’</a:t>
            </a:r>
            <a:r>
              <a:rPr lang="en-US" sz="1800">
                <a:solidFill>
                  <a:srgbClr val="000000"/>
                </a:solidFill>
                <a:latin typeface="Helvetica" charset="0"/>
                <a:cs typeface="+mn-cs"/>
              </a:rPr>
              <a:t>t change the Exposure Index </a:t>
            </a:r>
            <a:r>
              <a:rPr lang="en-US" sz="1800" b="1">
                <a:solidFill>
                  <a:srgbClr val="000000"/>
                </a:solidFill>
                <a:latin typeface="Helvetica" charset="0"/>
                <a:cs typeface="+mn-cs"/>
              </a:rPr>
              <a:t>[a]</a:t>
            </a:r>
            <a:r>
              <a:rPr lang="en-US" sz="1800">
                <a:solidFill>
                  <a:srgbClr val="000000"/>
                </a:solidFill>
                <a:latin typeface="Helvetica" charset="0"/>
                <a:cs typeface="+mn-cs"/>
              </a:rPr>
              <a:t> when you turn the dial.</a:t>
            </a:r>
          </a:p>
          <a:p>
            <a:pPr>
              <a:defRPr/>
            </a:pPr>
            <a:endParaRPr lang="en-US" sz="1000">
              <a:solidFill>
                <a:srgbClr val="000000"/>
              </a:solidFill>
              <a:latin typeface="Helvetica" charset="0"/>
              <a:cs typeface="+mn-cs"/>
            </a:endParaRPr>
          </a:p>
          <a:p>
            <a:pPr>
              <a:defRPr/>
            </a:pPr>
            <a:r>
              <a:rPr lang="en-US" sz="1800">
                <a:solidFill>
                  <a:srgbClr val="000000"/>
                </a:solidFill>
                <a:latin typeface="Helvetica" charset="0"/>
                <a:cs typeface="+mn-cs"/>
              </a:rPr>
              <a:t>If you are use the HIGH Slide, line up the number to the</a:t>
            </a:r>
            <a:r>
              <a:rPr lang="en-US" sz="1800" b="1">
                <a:solidFill>
                  <a:srgbClr val="000000"/>
                </a:solidFill>
                <a:latin typeface="Helvetica" charset="0"/>
                <a:cs typeface="+mn-cs"/>
              </a:rPr>
              <a:t> red </a:t>
            </a:r>
            <a:r>
              <a:rPr lang="en-US" sz="1800">
                <a:solidFill>
                  <a:srgbClr val="000000"/>
                </a:solidFill>
                <a:latin typeface="Helvetica" charset="0"/>
                <a:cs typeface="+mn-cs"/>
              </a:rPr>
              <a:t>pointer marked with an </a:t>
            </a:r>
            <a:r>
              <a:rPr lang="ja-JP" altLang="en-US" sz="1800">
                <a:solidFill>
                  <a:srgbClr val="000000"/>
                </a:solidFill>
                <a:latin typeface="Arial"/>
                <a:cs typeface="+mn-cs"/>
              </a:rPr>
              <a:t>“</a:t>
            </a:r>
            <a:r>
              <a:rPr lang="en-US" sz="1800">
                <a:solidFill>
                  <a:srgbClr val="000000"/>
                </a:solidFill>
                <a:latin typeface="Helvetica" charset="0"/>
                <a:cs typeface="+mn-cs"/>
              </a:rPr>
              <a:t>H</a:t>
            </a:r>
            <a:r>
              <a:rPr lang="ja-JP" altLang="en-US" sz="1800">
                <a:solidFill>
                  <a:srgbClr val="000000"/>
                </a:solidFill>
                <a:latin typeface="Arial"/>
                <a:cs typeface="+mn-cs"/>
              </a:rPr>
              <a:t>”</a:t>
            </a:r>
            <a:r>
              <a:rPr lang="en-US" sz="1800">
                <a:solidFill>
                  <a:srgbClr val="000000"/>
                </a:solidFill>
                <a:latin typeface="Helvetica" charset="0"/>
                <a:cs typeface="+mn-cs"/>
              </a:rPr>
              <a:t> </a:t>
            </a:r>
            <a:r>
              <a:rPr lang="en-US" sz="1800" b="1">
                <a:solidFill>
                  <a:srgbClr val="000000"/>
                </a:solidFill>
                <a:latin typeface="Helvetica" charset="0"/>
                <a:cs typeface="+mn-cs"/>
              </a:rPr>
              <a:t>[g].</a:t>
            </a:r>
            <a:endParaRPr lang="en-US" sz="1800">
              <a:solidFill>
                <a:srgbClr val="000000"/>
              </a:solidFill>
              <a:latin typeface="Helvetica" charset="0"/>
              <a:cs typeface="+mn-cs"/>
            </a:endParaRPr>
          </a:p>
          <a:p>
            <a:pPr>
              <a:defRPr/>
            </a:pPr>
            <a:endParaRPr lang="en-US" sz="1000">
              <a:solidFill>
                <a:srgbClr val="000000"/>
              </a:solidFill>
              <a:latin typeface="Helvetica" charset="0"/>
              <a:cs typeface="+mn-cs"/>
            </a:endParaRPr>
          </a:p>
          <a:p>
            <a:pPr>
              <a:defRPr/>
            </a:pPr>
            <a:r>
              <a:rPr lang="en-US" sz="1800">
                <a:solidFill>
                  <a:srgbClr val="000000"/>
                </a:solidFill>
                <a:latin typeface="Helvetica" charset="0"/>
                <a:cs typeface="+mn-cs"/>
              </a:rPr>
              <a:t>6. Now look at the bottom of the dial. There is a red line indicating the f-stop reading </a:t>
            </a:r>
            <a:r>
              <a:rPr lang="en-US" sz="1800" b="1">
                <a:solidFill>
                  <a:srgbClr val="000000"/>
                </a:solidFill>
                <a:latin typeface="Helvetica" charset="0"/>
                <a:cs typeface="+mn-cs"/>
              </a:rPr>
              <a:t>[i]</a:t>
            </a:r>
            <a:r>
              <a:rPr lang="en-US" sz="1800">
                <a:solidFill>
                  <a:srgbClr val="000000"/>
                </a:solidFill>
                <a:latin typeface="Helvetica" charset="0"/>
                <a:cs typeface="+mn-cs"/>
              </a:rPr>
              <a:t> and is what you use to set the f-stop on the camera lens. If the reading is between stops, try to be accurate as far as the percentage above or below the stop. You are now ready to shoot.</a:t>
            </a:r>
          </a:p>
          <a:p>
            <a:pPr>
              <a:defRPr/>
            </a:pPr>
            <a:r>
              <a:rPr lang="en-US" sz="1800">
                <a:solidFill>
                  <a:srgbClr val="000000"/>
                </a:solidFill>
                <a:latin typeface="Helvetica" charset="0"/>
                <a:cs typeface="+mn-cs"/>
              </a:rPr>
              <a:t>Note: If you are filming fast or slow motion your shutter speed will be effected. You can use the cine scale </a:t>
            </a:r>
            <a:r>
              <a:rPr lang="en-US" sz="1800" b="1">
                <a:solidFill>
                  <a:srgbClr val="000000"/>
                </a:solidFill>
                <a:latin typeface="Helvetica" charset="0"/>
                <a:cs typeface="+mn-cs"/>
              </a:rPr>
              <a:t>[j]</a:t>
            </a:r>
            <a:r>
              <a:rPr lang="en-US" sz="1800">
                <a:solidFill>
                  <a:srgbClr val="000000"/>
                </a:solidFill>
                <a:latin typeface="Helvetica" charset="0"/>
                <a:cs typeface="+mn-cs"/>
              </a:rPr>
              <a:t> to take your reading.</a:t>
            </a:r>
            <a:r>
              <a:rPr lang="en-US" sz="1800">
                <a:solidFill>
                  <a:srgbClr val="000000"/>
                </a:solidFill>
                <a:latin typeface="Lucida Grande" charset="0"/>
                <a:cs typeface="+mn-cs"/>
              </a:rPr>
              <a:t> </a:t>
            </a:r>
            <a:r>
              <a:rPr lang="en-US" sz="1800">
                <a:solidFill>
                  <a:srgbClr val="000000"/>
                </a:solidFill>
                <a:latin typeface="Helvetica" charset="0"/>
                <a:cs typeface="+mn-cs"/>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4038600" cy="762000"/>
          </a:xfrm>
        </p:spPr>
        <p:txBody>
          <a:bodyPr/>
          <a:lstStyle/>
          <a:p>
            <a:pPr eaLnBrk="1" hangingPunct="1">
              <a:defRPr/>
            </a:pPr>
            <a:r>
              <a:rPr lang="en-US" smtClean="0">
                <a:latin typeface="American Typewriter" charset="0"/>
                <a:cs typeface="+mj-cs"/>
              </a:rPr>
              <a:t>Exposure</a:t>
            </a:r>
            <a:endParaRPr lang="en-US" smtClean="0">
              <a:cs typeface="+mj-cs"/>
            </a:endParaRPr>
          </a:p>
        </p:txBody>
      </p:sp>
      <p:sp>
        <p:nvSpPr>
          <p:cNvPr id="4099" name="Rectangle 3"/>
          <p:cNvSpPr>
            <a:spLocks noChangeArrowheads="1"/>
          </p:cNvSpPr>
          <p:nvPr/>
        </p:nvSpPr>
        <p:spPr bwMode="auto">
          <a:xfrm>
            <a:off x="762000" y="6567488"/>
            <a:ext cx="4800600"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300">
                <a:solidFill>
                  <a:srgbClr val="000000"/>
                </a:solidFill>
                <a:latin typeface="Lucida Grande" charset="0"/>
                <a:cs typeface="+mn-cs"/>
              </a:rPr>
              <a:t>The White Sheik, Federico Fellini, 1952</a:t>
            </a: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414588"/>
            <a:ext cx="7010400" cy="394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101" name="Rectangle 5"/>
          <p:cNvSpPr>
            <a:spLocks noChangeArrowheads="1"/>
          </p:cNvSpPr>
          <p:nvPr/>
        </p:nvSpPr>
        <p:spPr bwMode="auto">
          <a:xfrm>
            <a:off x="838200" y="838200"/>
            <a:ext cx="7467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Tx/>
              <a:buChar char="-"/>
              <a:defRPr/>
            </a:pPr>
            <a:r>
              <a:rPr lang="en-US" sz="1300">
                <a:solidFill>
                  <a:srgbClr val="000000"/>
                </a:solidFill>
                <a:latin typeface="Lucida Grande" charset="0"/>
                <a:cs typeface="+mn-cs"/>
              </a:rPr>
              <a:t> </a:t>
            </a:r>
            <a:r>
              <a:rPr lang="en-US" sz="2000">
                <a:solidFill>
                  <a:srgbClr val="000000"/>
                </a:solidFill>
                <a:latin typeface="Lucida Grande" charset="0"/>
                <a:cs typeface="+mn-cs"/>
              </a:rPr>
              <a:t>When you are filming a scene there is no single correct exposure.</a:t>
            </a:r>
          </a:p>
          <a:p>
            <a:pPr>
              <a:buFontTx/>
              <a:buChar char="-"/>
              <a:defRPr/>
            </a:pPr>
            <a:r>
              <a:rPr lang="en-US" sz="2000">
                <a:solidFill>
                  <a:srgbClr val="000000"/>
                </a:solidFill>
                <a:latin typeface="Lucida Grande" charset="0"/>
                <a:cs typeface="+mn-cs"/>
              </a:rPr>
              <a:t> </a:t>
            </a:r>
            <a:r>
              <a:rPr lang="ja-JP" altLang="en-US" sz="2000">
                <a:solidFill>
                  <a:srgbClr val="000000"/>
                </a:solidFill>
                <a:latin typeface="Arial"/>
                <a:cs typeface="+mn-cs"/>
              </a:rPr>
              <a:t>“</a:t>
            </a:r>
            <a:r>
              <a:rPr lang="en-US" sz="2000">
                <a:solidFill>
                  <a:srgbClr val="000000"/>
                </a:solidFill>
                <a:latin typeface="Lucida Grande" charset="0"/>
                <a:cs typeface="+mn-cs"/>
              </a:rPr>
              <a:t>Correct</a:t>
            </a:r>
            <a:r>
              <a:rPr lang="ja-JP" altLang="en-US" sz="2000">
                <a:solidFill>
                  <a:srgbClr val="000000"/>
                </a:solidFill>
                <a:latin typeface="Arial"/>
                <a:cs typeface="+mn-cs"/>
              </a:rPr>
              <a:t>”</a:t>
            </a:r>
            <a:r>
              <a:rPr lang="en-US" sz="2000">
                <a:solidFill>
                  <a:srgbClr val="000000"/>
                </a:solidFill>
                <a:latin typeface="Lucida Grande" charset="0"/>
                <a:cs typeface="+mn-cs"/>
              </a:rPr>
              <a:t> exposure means identifying what is important in the scene and exposing that area appropriately.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4572000" cy="762000"/>
          </a:xfrm>
        </p:spPr>
        <p:txBody>
          <a:bodyPr/>
          <a:lstStyle/>
          <a:p>
            <a:pPr eaLnBrk="1" hangingPunct="1">
              <a:defRPr/>
            </a:pPr>
            <a:r>
              <a:rPr lang="en-US" smtClean="0">
                <a:latin typeface="American Typewriter" charset="0"/>
                <a:cs typeface="+mj-cs"/>
              </a:rPr>
              <a:t>Overexposure</a:t>
            </a:r>
            <a:endParaRPr lang="en-US" smtClean="0">
              <a:cs typeface="+mj-cs"/>
            </a:endParaRPr>
          </a:p>
        </p:txBody>
      </p:sp>
      <p:sp>
        <p:nvSpPr>
          <p:cNvPr id="5123" name="Rectangle 3"/>
          <p:cNvSpPr>
            <a:spLocks noChangeArrowheads="1"/>
          </p:cNvSpPr>
          <p:nvPr/>
        </p:nvSpPr>
        <p:spPr bwMode="auto">
          <a:xfrm>
            <a:off x="5715000" y="228600"/>
            <a:ext cx="3048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sz="2000">
              <a:solidFill>
                <a:srgbClr val="000000"/>
              </a:solidFill>
              <a:latin typeface="Lucida Grande" charset="0"/>
              <a:cs typeface="+mn-cs"/>
            </a:endParaRPr>
          </a:p>
          <a:p>
            <a:pPr>
              <a:buFontTx/>
              <a:buChar char="-"/>
              <a:defRPr/>
            </a:pPr>
            <a:r>
              <a:rPr lang="en-US" sz="2000">
                <a:solidFill>
                  <a:srgbClr val="000000"/>
                </a:solidFill>
                <a:latin typeface="Lucida Grande" charset="0"/>
                <a:cs typeface="+mn-cs"/>
              </a:rPr>
              <a:t> Overexposed images are too bright and lack detail</a:t>
            </a:r>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0"/>
            <a:ext cx="50292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7938" y="2667000"/>
            <a:ext cx="4056062"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4724400" cy="762000"/>
          </a:xfrm>
        </p:spPr>
        <p:txBody>
          <a:bodyPr/>
          <a:lstStyle/>
          <a:p>
            <a:pPr eaLnBrk="1" hangingPunct="1">
              <a:defRPr/>
            </a:pPr>
            <a:r>
              <a:rPr lang="en-US" smtClean="0">
                <a:latin typeface="American Typewriter" charset="0"/>
                <a:cs typeface="+mj-cs"/>
              </a:rPr>
              <a:t>Underexposure</a:t>
            </a:r>
            <a:endParaRPr lang="en-US" smtClean="0">
              <a:cs typeface="+mj-cs"/>
            </a:endParaRPr>
          </a:p>
        </p:txBody>
      </p:sp>
      <p:sp>
        <p:nvSpPr>
          <p:cNvPr id="6147" name="Rectangle 3"/>
          <p:cNvSpPr>
            <a:spLocks noChangeArrowheads="1"/>
          </p:cNvSpPr>
          <p:nvPr/>
        </p:nvSpPr>
        <p:spPr bwMode="auto">
          <a:xfrm>
            <a:off x="5410200" y="228600"/>
            <a:ext cx="3352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Tx/>
              <a:buChar char="-"/>
              <a:defRPr/>
            </a:pPr>
            <a:r>
              <a:rPr lang="en-US" sz="1300">
                <a:solidFill>
                  <a:srgbClr val="000000"/>
                </a:solidFill>
                <a:latin typeface="Lucida Grande" charset="0"/>
                <a:cs typeface="+mn-cs"/>
              </a:rPr>
              <a:t> </a:t>
            </a:r>
            <a:r>
              <a:rPr lang="en-US" sz="2000">
                <a:solidFill>
                  <a:srgbClr val="000000"/>
                </a:solidFill>
                <a:latin typeface="Lucida Grande" charset="0"/>
                <a:cs typeface="+mn-cs"/>
              </a:rPr>
              <a:t>Underexposed film is dark and muddy with no detail in the black areas</a:t>
            </a:r>
          </a:p>
        </p:txBody>
      </p:sp>
      <p:pic>
        <p:nvPicPr>
          <p:cNvPr id="512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3" y="1295400"/>
            <a:ext cx="6350001"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057400"/>
            <a:ext cx="3860800" cy="422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4724400" cy="762000"/>
          </a:xfrm>
        </p:spPr>
        <p:txBody>
          <a:bodyPr/>
          <a:lstStyle/>
          <a:p>
            <a:pPr eaLnBrk="1" hangingPunct="1">
              <a:defRPr/>
            </a:pPr>
            <a:r>
              <a:rPr lang="en-US" smtClean="0">
                <a:latin typeface="American Typewriter" charset="0"/>
                <a:cs typeface="+mj-cs"/>
              </a:rPr>
              <a:t>Exposure</a:t>
            </a:r>
            <a:endParaRPr lang="en-US" smtClean="0">
              <a:cs typeface="+mj-cs"/>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0"/>
            <a:ext cx="48768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172" name="Rectangle 4"/>
          <p:cNvSpPr>
            <a:spLocks noChangeArrowheads="1"/>
          </p:cNvSpPr>
          <p:nvPr/>
        </p:nvSpPr>
        <p:spPr bwMode="auto">
          <a:xfrm>
            <a:off x="533400" y="990600"/>
            <a:ext cx="7315200" cy="331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solidFill>
                  <a:srgbClr val="000000"/>
                </a:solidFill>
                <a:latin typeface="Lucida Grande" charset="0"/>
                <a:cs typeface="+mn-cs"/>
              </a:rPr>
              <a:t>There are four ways to </a:t>
            </a:r>
          </a:p>
          <a:p>
            <a:pPr>
              <a:defRPr/>
            </a:pPr>
            <a:r>
              <a:rPr lang="en-US">
                <a:solidFill>
                  <a:srgbClr val="000000"/>
                </a:solidFill>
                <a:latin typeface="Lucida Grande" charset="0"/>
                <a:cs typeface="+mn-cs"/>
              </a:rPr>
              <a:t>control  the exposure </a:t>
            </a:r>
          </a:p>
          <a:p>
            <a:pPr>
              <a:defRPr/>
            </a:pPr>
            <a:r>
              <a:rPr lang="en-US">
                <a:solidFill>
                  <a:srgbClr val="000000"/>
                </a:solidFill>
                <a:latin typeface="Lucida Grande" charset="0"/>
                <a:cs typeface="+mn-cs"/>
              </a:rPr>
              <a:t>of your film.</a:t>
            </a:r>
          </a:p>
          <a:p>
            <a:pPr>
              <a:defRPr/>
            </a:pPr>
            <a:endParaRPr lang="en-US">
              <a:solidFill>
                <a:srgbClr val="000000"/>
              </a:solidFill>
              <a:latin typeface="Lucida Grande" charset="0"/>
              <a:cs typeface="+mn-cs"/>
            </a:endParaRPr>
          </a:p>
          <a:p>
            <a:pPr>
              <a:buFontTx/>
              <a:buChar char="-"/>
              <a:defRPr/>
            </a:pPr>
            <a:r>
              <a:rPr lang="en-US">
                <a:solidFill>
                  <a:srgbClr val="000000"/>
                </a:solidFill>
                <a:latin typeface="Lucida Grande" charset="0"/>
                <a:cs typeface="+mn-cs"/>
              </a:rPr>
              <a:t> the amount of light  </a:t>
            </a:r>
          </a:p>
          <a:p>
            <a:pPr>
              <a:buFontTx/>
              <a:buChar char="-"/>
              <a:defRPr/>
            </a:pPr>
            <a:r>
              <a:rPr lang="en-US">
                <a:solidFill>
                  <a:srgbClr val="000000"/>
                </a:solidFill>
                <a:latin typeface="Lucida Grande" charset="0"/>
                <a:cs typeface="+mn-cs"/>
              </a:rPr>
              <a:t> the lens (iris/f-stops)</a:t>
            </a:r>
          </a:p>
          <a:p>
            <a:pPr>
              <a:buFontTx/>
              <a:buChar char="-"/>
              <a:defRPr/>
            </a:pPr>
            <a:r>
              <a:rPr lang="en-US">
                <a:solidFill>
                  <a:srgbClr val="000000"/>
                </a:solidFill>
                <a:latin typeface="Lucida Grande" charset="0"/>
                <a:cs typeface="+mn-cs"/>
              </a:rPr>
              <a:t> the film speed  </a:t>
            </a:r>
          </a:p>
          <a:p>
            <a:pPr>
              <a:buFontTx/>
              <a:buChar char="-"/>
              <a:defRPr/>
            </a:pPr>
            <a:r>
              <a:rPr lang="en-US">
                <a:solidFill>
                  <a:srgbClr val="000000"/>
                </a:solidFill>
                <a:latin typeface="Lucida Grande" charset="0"/>
                <a:cs typeface="+mn-cs"/>
              </a:rPr>
              <a:t> the shutter speed</a:t>
            </a:r>
            <a:endParaRPr lang="en-US" sz="1300">
              <a:solidFill>
                <a:srgbClr val="000000"/>
              </a:solidFill>
              <a:latin typeface="Lucida Grande" charset="0"/>
              <a:cs typeface="+mn-cs"/>
            </a:endParaRPr>
          </a:p>
          <a:p>
            <a:pPr>
              <a:defRPr/>
            </a:pPr>
            <a:endParaRPr lang="en-US" sz="2000">
              <a:solidFill>
                <a:srgbClr val="000000"/>
              </a:solidFill>
              <a:latin typeface="Lucida Grande" charset="0"/>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0"/>
            <a:ext cx="4724400" cy="762000"/>
          </a:xfrm>
        </p:spPr>
        <p:txBody>
          <a:bodyPr/>
          <a:lstStyle/>
          <a:p>
            <a:pPr eaLnBrk="1" hangingPunct="1">
              <a:defRPr/>
            </a:pPr>
            <a:r>
              <a:rPr lang="en-US" sz="3600" smtClean="0">
                <a:solidFill>
                  <a:srgbClr val="000000"/>
                </a:solidFill>
                <a:latin typeface="Lucida Grande" charset="0"/>
                <a:cs typeface="+mj-cs"/>
              </a:rPr>
              <a:t>The lens</a:t>
            </a:r>
            <a:endParaRPr lang="en-US" sz="2400" smtClean="0">
              <a:solidFill>
                <a:srgbClr val="000000"/>
              </a:solidFill>
              <a:latin typeface="Lucida Grande" charset="0"/>
              <a:cs typeface="+mj-cs"/>
            </a:endParaRPr>
          </a:p>
        </p:txBody>
      </p:sp>
      <p:sp>
        <p:nvSpPr>
          <p:cNvPr id="8195" name="Rectangle 3"/>
          <p:cNvSpPr>
            <a:spLocks noChangeArrowheads="1"/>
          </p:cNvSpPr>
          <p:nvPr/>
        </p:nvSpPr>
        <p:spPr bwMode="auto">
          <a:xfrm>
            <a:off x="1066800" y="304800"/>
            <a:ext cx="73152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solidFill>
                <a:srgbClr val="000000"/>
              </a:solidFill>
              <a:latin typeface="Lucida Grande" charset="0"/>
              <a:cs typeface="+mn-cs"/>
            </a:endParaRPr>
          </a:p>
          <a:p>
            <a:pPr>
              <a:buFontTx/>
              <a:buChar char="-"/>
              <a:defRPr/>
            </a:pPr>
            <a:r>
              <a:rPr lang="en-US">
                <a:solidFill>
                  <a:srgbClr val="000000"/>
                </a:solidFill>
                <a:latin typeface="Lucida Grande" charset="0"/>
                <a:cs typeface="+mn-cs"/>
              </a:rPr>
              <a:t> The lens gathers light from the subject and projects its image onto the film. The light-gathering power of the lens is called the </a:t>
            </a:r>
            <a:r>
              <a:rPr lang="en-US" b="1" i="1">
                <a:solidFill>
                  <a:srgbClr val="000000"/>
                </a:solidFill>
                <a:latin typeface="Lucida Grande" charset="0"/>
                <a:cs typeface="+mn-cs"/>
              </a:rPr>
              <a:t>speed of the lens. </a:t>
            </a:r>
            <a:r>
              <a:rPr lang="en-US">
                <a:solidFill>
                  <a:srgbClr val="000000"/>
                </a:solidFill>
                <a:latin typeface="Lucida Grande" charset="0"/>
                <a:cs typeface="+mn-cs"/>
              </a:rPr>
              <a:t>This is expressed as an </a:t>
            </a:r>
            <a:r>
              <a:rPr lang="en-US" i="1">
                <a:solidFill>
                  <a:srgbClr val="000000"/>
                </a:solidFill>
                <a:latin typeface="Lucida Grande" charset="0"/>
                <a:cs typeface="+mn-cs"/>
              </a:rPr>
              <a:t>f</a:t>
            </a:r>
            <a:r>
              <a:rPr lang="en-US">
                <a:solidFill>
                  <a:srgbClr val="000000"/>
                </a:solidFill>
                <a:latin typeface="Lucida Grande" charset="0"/>
                <a:cs typeface="+mn-cs"/>
              </a:rPr>
              <a:t>-stop.</a:t>
            </a:r>
          </a:p>
          <a:p>
            <a:pPr>
              <a:defRPr/>
            </a:pPr>
            <a:endParaRPr lang="en-US">
              <a:solidFill>
                <a:srgbClr val="000000"/>
              </a:solidFill>
              <a:latin typeface="Lucida Grande" charset="0"/>
              <a:cs typeface="+mn-cs"/>
            </a:endParaRPr>
          </a:p>
          <a:p>
            <a:pPr>
              <a:buFontTx/>
              <a:buChar char="-"/>
              <a:defRPr/>
            </a:pPr>
            <a:r>
              <a:rPr lang="en-US">
                <a:solidFill>
                  <a:srgbClr val="000000"/>
                </a:solidFill>
                <a:latin typeface="Lucida Grande" charset="0"/>
                <a:cs typeface="+mn-cs"/>
              </a:rPr>
              <a:t> As lens diameter (iris) increases, so does the amount of light that passes through the lens. The </a:t>
            </a:r>
            <a:r>
              <a:rPr lang="en-US" i="1">
                <a:solidFill>
                  <a:srgbClr val="000000"/>
                </a:solidFill>
                <a:latin typeface="Lucida Grande" charset="0"/>
                <a:cs typeface="+mn-cs"/>
              </a:rPr>
              <a:t>faster</a:t>
            </a:r>
            <a:r>
              <a:rPr lang="en-US">
                <a:solidFill>
                  <a:srgbClr val="000000"/>
                </a:solidFill>
                <a:latin typeface="Lucida Grande" charset="0"/>
                <a:cs typeface="+mn-cs"/>
              </a:rPr>
              <a:t> a lens the more light it lets through; the </a:t>
            </a:r>
            <a:r>
              <a:rPr lang="en-US" i="1">
                <a:solidFill>
                  <a:srgbClr val="000000"/>
                </a:solidFill>
                <a:latin typeface="Lucida Grande" charset="0"/>
                <a:cs typeface="+mn-cs"/>
              </a:rPr>
              <a:t>slower</a:t>
            </a:r>
            <a:r>
              <a:rPr lang="en-US">
                <a:solidFill>
                  <a:srgbClr val="000000"/>
                </a:solidFill>
                <a:latin typeface="Lucida Grande" charset="0"/>
                <a:cs typeface="+mn-cs"/>
              </a:rPr>
              <a:t> a lens, the less light. </a:t>
            </a:r>
            <a:endParaRPr lang="en-US" sz="2000">
              <a:solidFill>
                <a:srgbClr val="000000"/>
              </a:solidFill>
              <a:latin typeface="Lucida Grande" charset="0"/>
              <a:cs typeface="+mn-cs"/>
            </a:endParaRPr>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4127500"/>
            <a:ext cx="4826000" cy="273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0"/>
            <a:ext cx="5410200" cy="371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9219" name="Rectangle 3"/>
          <p:cNvSpPr>
            <a:spLocks noChangeArrowheads="1"/>
          </p:cNvSpPr>
          <p:nvPr/>
        </p:nvSpPr>
        <p:spPr bwMode="auto">
          <a:xfrm>
            <a:off x="304800" y="3479800"/>
            <a:ext cx="88392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solidFill>
                  <a:srgbClr val="000000"/>
                </a:solidFill>
                <a:latin typeface="Lucida Grande" charset="0"/>
                <a:cs typeface="+mn-cs"/>
              </a:rPr>
              <a:t>The </a:t>
            </a:r>
            <a:r>
              <a:rPr lang="en-US" b="1">
                <a:solidFill>
                  <a:srgbClr val="000000"/>
                </a:solidFill>
                <a:latin typeface="Lucida Grande" charset="0"/>
                <a:cs typeface="+mn-cs"/>
              </a:rPr>
              <a:t>iris</a:t>
            </a:r>
            <a:r>
              <a:rPr lang="en-US">
                <a:solidFill>
                  <a:srgbClr val="000000"/>
                </a:solidFill>
                <a:latin typeface="Lucida Grande" charset="0"/>
                <a:cs typeface="+mn-cs"/>
              </a:rPr>
              <a:t> diaphragm is the device that </a:t>
            </a:r>
            <a:r>
              <a:rPr lang="ja-JP" altLang="en-US">
                <a:solidFill>
                  <a:srgbClr val="000000"/>
                </a:solidFill>
                <a:latin typeface="Arial"/>
                <a:cs typeface="+mn-cs"/>
              </a:rPr>
              <a:t>“</a:t>
            </a:r>
            <a:r>
              <a:rPr lang="en-US">
                <a:solidFill>
                  <a:srgbClr val="000000"/>
                </a:solidFill>
                <a:latin typeface="Lucida Grande" charset="0"/>
                <a:cs typeface="+mn-cs"/>
              </a:rPr>
              <a:t>closes</a:t>
            </a:r>
            <a:r>
              <a:rPr lang="ja-JP" altLang="en-US">
                <a:solidFill>
                  <a:srgbClr val="000000"/>
                </a:solidFill>
                <a:latin typeface="Arial"/>
                <a:cs typeface="+mn-cs"/>
              </a:rPr>
              <a:t>”</a:t>
            </a:r>
            <a:r>
              <a:rPr lang="en-US">
                <a:solidFill>
                  <a:srgbClr val="000000"/>
                </a:solidFill>
                <a:latin typeface="Lucida Grande" charset="0"/>
                <a:cs typeface="+mn-cs"/>
              </a:rPr>
              <a:t> down to control the amount of light, which passes through the aperture.</a:t>
            </a:r>
          </a:p>
          <a:p>
            <a:pPr>
              <a:buFontTx/>
              <a:buChar char="-"/>
              <a:defRPr/>
            </a:pPr>
            <a:endParaRPr lang="en-US">
              <a:solidFill>
                <a:srgbClr val="000000"/>
              </a:solidFill>
              <a:latin typeface="Lucida Grande" charset="0"/>
              <a:cs typeface="+mn-cs"/>
            </a:endParaRPr>
          </a:p>
          <a:p>
            <a:pPr>
              <a:defRPr/>
            </a:pPr>
            <a:r>
              <a:rPr lang="en-US">
                <a:solidFill>
                  <a:srgbClr val="000000"/>
                </a:solidFill>
                <a:latin typeface="Lucida Grande" charset="0"/>
                <a:cs typeface="+mn-cs"/>
              </a:rPr>
              <a:t>The standard series of f-stops is: </a:t>
            </a:r>
          </a:p>
          <a:p>
            <a:pPr>
              <a:defRPr/>
            </a:pPr>
            <a:r>
              <a:rPr lang="en-US">
                <a:solidFill>
                  <a:srgbClr val="000000"/>
                </a:solidFill>
                <a:latin typeface="Lucida Grande" charset="0"/>
                <a:cs typeface="+mn-cs"/>
              </a:rPr>
              <a:t>1, 1.4, 2, 2.8, 4, 5.6, 8, 11, 16, 22, 32</a:t>
            </a:r>
          </a:p>
          <a:p>
            <a:pPr>
              <a:defRPr/>
            </a:pPr>
            <a:endParaRPr lang="en-US">
              <a:solidFill>
                <a:srgbClr val="000000"/>
              </a:solidFill>
              <a:latin typeface="Lucida Grande" charset="0"/>
              <a:cs typeface="+mn-cs"/>
            </a:endParaRPr>
          </a:p>
          <a:p>
            <a:pPr>
              <a:defRPr/>
            </a:pPr>
            <a:r>
              <a:rPr lang="en-US">
                <a:solidFill>
                  <a:srgbClr val="000000"/>
                </a:solidFill>
                <a:latin typeface="Lucida Grande" charset="0"/>
                <a:cs typeface="+mn-cs"/>
              </a:rPr>
              <a:t>Each stop represents the the halving (or doubling) of the amount of light that the lens passes.</a:t>
            </a:r>
          </a:p>
        </p:txBody>
      </p:sp>
      <p:sp>
        <p:nvSpPr>
          <p:cNvPr id="9220" name="Rectangle 4"/>
          <p:cNvSpPr>
            <a:spLocks noGrp="1" noChangeArrowheads="1"/>
          </p:cNvSpPr>
          <p:nvPr>
            <p:ph type="title"/>
          </p:nvPr>
        </p:nvSpPr>
        <p:spPr>
          <a:xfrm>
            <a:off x="0" y="0"/>
            <a:ext cx="4724400" cy="762000"/>
          </a:xfrm>
        </p:spPr>
        <p:txBody>
          <a:bodyPr/>
          <a:lstStyle/>
          <a:p>
            <a:pPr eaLnBrk="1" hangingPunct="1">
              <a:defRPr/>
            </a:pPr>
            <a:r>
              <a:rPr lang="en-US" sz="3600" smtClean="0">
                <a:solidFill>
                  <a:srgbClr val="000000"/>
                </a:solidFill>
                <a:latin typeface="Lucida Grande" charset="0"/>
                <a:cs typeface="+mj-cs"/>
              </a:rPr>
              <a:t>The lens</a:t>
            </a:r>
            <a:endParaRPr lang="en-US" sz="2400" smtClean="0">
              <a:solidFill>
                <a:srgbClr val="000000"/>
              </a:solidFill>
              <a:latin typeface="Lucida Grande" charset="0"/>
              <a:cs typeface="+mj-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4724400" cy="762000"/>
          </a:xfrm>
        </p:spPr>
        <p:txBody>
          <a:bodyPr/>
          <a:lstStyle/>
          <a:p>
            <a:pPr eaLnBrk="1" hangingPunct="1">
              <a:defRPr/>
            </a:pPr>
            <a:r>
              <a:rPr lang="en-US" sz="3600" smtClean="0">
                <a:solidFill>
                  <a:srgbClr val="000000"/>
                </a:solidFill>
                <a:latin typeface="Lucida Grande" charset="0"/>
                <a:cs typeface="+mj-cs"/>
              </a:rPr>
              <a:t>The shutter</a:t>
            </a:r>
            <a:endParaRPr lang="en-US" sz="2400" smtClean="0">
              <a:solidFill>
                <a:srgbClr val="000000"/>
              </a:solidFill>
              <a:latin typeface="Lucida Grande" charset="0"/>
              <a:cs typeface="+mj-cs"/>
            </a:endParaRP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9900" y="0"/>
            <a:ext cx="35941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0244" name="Rectangle 4"/>
          <p:cNvSpPr>
            <a:spLocks noChangeArrowheads="1"/>
          </p:cNvSpPr>
          <p:nvPr/>
        </p:nvSpPr>
        <p:spPr bwMode="auto">
          <a:xfrm>
            <a:off x="533400" y="2133600"/>
            <a:ext cx="7315200"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sz="2000">
              <a:solidFill>
                <a:srgbClr val="000000"/>
              </a:solidFill>
              <a:latin typeface="Lucida Grande" charset="0"/>
              <a:cs typeface="+mn-cs"/>
            </a:endParaRPr>
          </a:p>
          <a:p>
            <a:pPr>
              <a:defRPr/>
            </a:pPr>
            <a:r>
              <a:rPr lang="en-US" sz="2000">
                <a:solidFill>
                  <a:srgbClr val="000000"/>
                </a:solidFill>
                <a:latin typeface="Lucida Grande" charset="0"/>
                <a:cs typeface="+mn-cs"/>
              </a:rPr>
              <a:t>We will not be adjusting the shutter speed, </a:t>
            </a:r>
          </a:p>
          <a:p>
            <a:pPr>
              <a:defRPr/>
            </a:pPr>
            <a:r>
              <a:rPr lang="en-US" sz="2000">
                <a:solidFill>
                  <a:srgbClr val="000000"/>
                </a:solidFill>
                <a:latin typeface="Lucida Grande" charset="0"/>
                <a:cs typeface="+mn-cs"/>
              </a:rPr>
              <a:t>but simply be aware that :</a:t>
            </a:r>
          </a:p>
          <a:p>
            <a:pPr>
              <a:defRPr/>
            </a:pPr>
            <a:endParaRPr lang="en-US" sz="2000">
              <a:solidFill>
                <a:srgbClr val="000000"/>
              </a:solidFill>
              <a:latin typeface="Lucida Grande" charset="0"/>
              <a:cs typeface="+mn-cs"/>
            </a:endParaRPr>
          </a:p>
          <a:p>
            <a:pPr>
              <a:buFontTx/>
              <a:buChar char="-"/>
              <a:defRPr/>
            </a:pPr>
            <a:r>
              <a:rPr lang="en-US" sz="2000">
                <a:solidFill>
                  <a:srgbClr val="000000"/>
                </a:solidFill>
                <a:latin typeface="Lucida Grande" charset="0"/>
                <a:cs typeface="+mn-cs"/>
              </a:rPr>
              <a:t>  The shutter is a rotating disc with a section removed. It blocks the light from the film between each frame exposure. The 180º shutter, a half-moon in shape, is used in many cameras, particularly in 16mm.</a:t>
            </a:r>
          </a:p>
          <a:p>
            <a:pPr>
              <a:buFontTx/>
              <a:buChar char="-"/>
              <a:defRPr/>
            </a:pPr>
            <a:endParaRPr lang="en-US" sz="2000">
              <a:solidFill>
                <a:srgbClr val="000000"/>
              </a:solidFill>
              <a:latin typeface="Lucida Grande" charset="0"/>
              <a:cs typeface="+mn-cs"/>
            </a:endParaRPr>
          </a:p>
          <a:p>
            <a:pPr>
              <a:buFontTx/>
              <a:buChar char="-"/>
              <a:defRPr/>
            </a:pPr>
            <a:r>
              <a:rPr lang="en-US" sz="2000">
                <a:solidFill>
                  <a:srgbClr val="000000"/>
                </a:solidFill>
                <a:latin typeface="Lucida Grande" charset="0"/>
                <a:cs typeface="+mn-cs"/>
              </a:rPr>
              <a:t> Standard film speed is 24 frames per second (fps). A camera with 180º shutter admits light half of the time (the disc is half open) so the exposure time (the shutter speed) is 1/24 x 1/2 = 1/48 second (which is usually rounded up to 1/50 second).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4724400" cy="762000"/>
          </a:xfrm>
        </p:spPr>
        <p:txBody>
          <a:bodyPr/>
          <a:lstStyle/>
          <a:p>
            <a:pPr eaLnBrk="1" hangingPunct="1">
              <a:defRPr/>
            </a:pPr>
            <a:r>
              <a:rPr lang="en-US" sz="3600" smtClean="0">
                <a:solidFill>
                  <a:srgbClr val="000000"/>
                </a:solidFill>
                <a:latin typeface="Lucida Grande" charset="0"/>
                <a:cs typeface="+mj-cs"/>
              </a:rPr>
              <a:t>The film speed</a:t>
            </a:r>
            <a:endParaRPr lang="en-US" sz="2400" smtClean="0">
              <a:solidFill>
                <a:srgbClr val="000000"/>
              </a:solidFill>
              <a:latin typeface="Lucida Grande" charset="0"/>
              <a:cs typeface="+mj-cs"/>
            </a:endParaRPr>
          </a:p>
        </p:txBody>
      </p:sp>
      <p:sp>
        <p:nvSpPr>
          <p:cNvPr id="11267" name="Rectangle 3"/>
          <p:cNvSpPr>
            <a:spLocks noChangeArrowheads="1"/>
          </p:cNvSpPr>
          <p:nvPr/>
        </p:nvSpPr>
        <p:spPr bwMode="auto">
          <a:xfrm>
            <a:off x="304800" y="1295400"/>
            <a:ext cx="8001000"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000">
                <a:solidFill>
                  <a:srgbClr val="000000"/>
                </a:solidFill>
                <a:latin typeface="Lucida Grande" charset="0"/>
                <a:cs typeface="+mn-cs"/>
              </a:rPr>
              <a:t>The film speed is a measurement of the film</a:t>
            </a:r>
            <a:r>
              <a:rPr lang="ja-JP" altLang="en-US" sz="2000">
                <a:solidFill>
                  <a:srgbClr val="000000"/>
                </a:solidFill>
                <a:latin typeface="Arial"/>
                <a:cs typeface="+mn-cs"/>
              </a:rPr>
              <a:t>’</a:t>
            </a:r>
            <a:r>
              <a:rPr lang="en-US" sz="2000">
                <a:solidFill>
                  <a:srgbClr val="000000"/>
                </a:solidFill>
                <a:latin typeface="Lucida Grande" charset="0"/>
                <a:cs typeface="+mn-cs"/>
              </a:rPr>
              <a:t>s sensitivity to light. The </a:t>
            </a:r>
            <a:r>
              <a:rPr lang="ja-JP" altLang="en-US" sz="2000">
                <a:solidFill>
                  <a:srgbClr val="000000"/>
                </a:solidFill>
                <a:latin typeface="Arial"/>
                <a:cs typeface="+mn-cs"/>
              </a:rPr>
              <a:t>“</a:t>
            </a:r>
            <a:r>
              <a:rPr lang="en-US" sz="2000">
                <a:solidFill>
                  <a:srgbClr val="000000"/>
                </a:solidFill>
                <a:latin typeface="Lucida Grande" charset="0"/>
                <a:cs typeface="+mn-cs"/>
              </a:rPr>
              <a:t>faster</a:t>
            </a:r>
            <a:r>
              <a:rPr lang="ja-JP" altLang="en-US" sz="2000">
                <a:solidFill>
                  <a:srgbClr val="000000"/>
                </a:solidFill>
                <a:latin typeface="Arial"/>
                <a:cs typeface="+mn-cs"/>
              </a:rPr>
              <a:t>”</a:t>
            </a:r>
            <a:r>
              <a:rPr lang="en-US" sz="2000">
                <a:solidFill>
                  <a:srgbClr val="000000"/>
                </a:solidFill>
                <a:latin typeface="Lucida Grande" charset="0"/>
                <a:cs typeface="+mn-cs"/>
              </a:rPr>
              <a:t> the film stock, the less light it needs to reproduce an acceptable exposure. </a:t>
            </a:r>
          </a:p>
          <a:p>
            <a:pPr>
              <a:buFontTx/>
              <a:buChar char="-"/>
              <a:defRPr/>
            </a:pPr>
            <a:endParaRPr lang="en-US" sz="2000">
              <a:solidFill>
                <a:srgbClr val="000000"/>
              </a:solidFill>
              <a:latin typeface="Lucida Grande" charset="0"/>
              <a:cs typeface="+mn-cs"/>
            </a:endParaRPr>
          </a:p>
          <a:p>
            <a:pPr>
              <a:defRPr/>
            </a:pPr>
            <a:r>
              <a:rPr lang="en-US" sz="2000">
                <a:solidFill>
                  <a:srgbClr val="000000"/>
                </a:solidFill>
                <a:latin typeface="Lucida Grande" charset="0"/>
                <a:cs typeface="+mn-cs"/>
              </a:rPr>
              <a:t>Although </a:t>
            </a:r>
            <a:r>
              <a:rPr lang="ja-JP" altLang="en-US" sz="2000">
                <a:solidFill>
                  <a:srgbClr val="000000"/>
                </a:solidFill>
                <a:latin typeface="Arial"/>
                <a:cs typeface="+mn-cs"/>
              </a:rPr>
              <a:t>“</a:t>
            </a:r>
            <a:r>
              <a:rPr lang="en-US" sz="2000">
                <a:solidFill>
                  <a:srgbClr val="000000"/>
                </a:solidFill>
                <a:latin typeface="Lucida Grande" charset="0"/>
                <a:cs typeface="+mn-cs"/>
              </a:rPr>
              <a:t>fast</a:t>
            </a:r>
            <a:r>
              <a:rPr lang="ja-JP" altLang="en-US" sz="2000">
                <a:solidFill>
                  <a:srgbClr val="000000"/>
                </a:solidFill>
                <a:latin typeface="Arial"/>
                <a:cs typeface="+mn-cs"/>
              </a:rPr>
              <a:t>”</a:t>
            </a:r>
            <a:r>
              <a:rPr lang="en-US" sz="2000">
                <a:solidFill>
                  <a:srgbClr val="000000"/>
                </a:solidFill>
                <a:latin typeface="Lucida Grande" charset="0"/>
                <a:cs typeface="+mn-cs"/>
              </a:rPr>
              <a:t> film is </a:t>
            </a:r>
          </a:p>
          <a:p>
            <a:pPr>
              <a:defRPr/>
            </a:pPr>
            <a:r>
              <a:rPr lang="en-US" sz="2000">
                <a:solidFill>
                  <a:srgbClr val="000000"/>
                </a:solidFill>
                <a:latin typeface="Lucida Grande" charset="0"/>
                <a:cs typeface="+mn-cs"/>
              </a:rPr>
              <a:t>more flexible, it can </a:t>
            </a:r>
          </a:p>
          <a:p>
            <a:pPr>
              <a:defRPr/>
            </a:pPr>
            <a:r>
              <a:rPr lang="en-US" sz="2000">
                <a:solidFill>
                  <a:srgbClr val="000000"/>
                </a:solidFill>
                <a:latin typeface="Lucida Grande" charset="0"/>
                <a:cs typeface="+mn-cs"/>
              </a:rPr>
              <a:t>produce a poorer quality </a:t>
            </a:r>
          </a:p>
          <a:p>
            <a:pPr>
              <a:defRPr/>
            </a:pPr>
            <a:r>
              <a:rPr lang="en-US" sz="2000">
                <a:solidFill>
                  <a:srgbClr val="000000"/>
                </a:solidFill>
                <a:latin typeface="Lucida Grande" charset="0"/>
                <a:cs typeface="+mn-cs"/>
              </a:rPr>
              <a:t>image with more grain </a:t>
            </a:r>
          </a:p>
          <a:p>
            <a:pPr>
              <a:defRPr/>
            </a:pPr>
            <a:r>
              <a:rPr lang="en-US" sz="2000">
                <a:solidFill>
                  <a:srgbClr val="000000"/>
                </a:solidFill>
                <a:latin typeface="Lucida Grande" charset="0"/>
                <a:cs typeface="+mn-cs"/>
              </a:rPr>
              <a:t>and less sharpness. </a:t>
            </a:r>
          </a:p>
          <a:p>
            <a:pPr>
              <a:buFontTx/>
              <a:buChar char="-"/>
              <a:defRPr/>
            </a:pPr>
            <a:endParaRPr lang="en-US" sz="2000">
              <a:solidFill>
                <a:srgbClr val="000000"/>
              </a:solidFill>
              <a:latin typeface="Lucida Grande" charset="0"/>
              <a:cs typeface="+mn-cs"/>
            </a:endParaRPr>
          </a:p>
          <a:p>
            <a:pPr>
              <a:defRPr/>
            </a:pPr>
            <a:r>
              <a:rPr lang="en-US" sz="2000">
                <a:solidFill>
                  <a:srgbClr val="000000"/>
                </a:solidFill>
                <a:latin typeface="Lucida Grande" charset="0"/>
                <a:cs typeface="+mn-cs"/>
              </a:rPr>
              <a:t>Most productions use </a:t>
            </a:r>
          </a:p>
          <a:p>
            <a:pPr>
              <a:defRPr/>
            </a:pPr>
            <a:r>
              <a:rPr lang="en-US" sz="2000">
                <a:solidFill>
                  <a:srgbClr val="000000"/>
                </a:solidFill>
                <a:latin typeface="Lucida Grande" charset="0"/>
                <a:cs typeface="+mn-cs"/>
              </a:rPr>
              <a:t>different speed stocks for </a:t>
            </a:r>
          </a:p>
          <a:p>
            <a:pPr>
              <a:defRPr/>
            </a:pPr>
            <a:r>
              <a:rPr lang="en-US" sz="2000">
                <a:solidFill>
                  <a:srgbClr val="000000"/>
                </a:solidFill>
                <a:latin typeface="Lucida Grande" charset="0"/>
                <a:cs typeface="+mn-cs"/>
              </a:rPr>
              <a:t>different scenes (int./faster, </a:t>
            </a:r>
          </a:p>
          <a:p>
            <a:pPr>
              <a:defRPr/>
            </a:pPr>
            <a:r>
              <a:rPr lang="en-US" sz="2000">
                <a:solidFill>
                  <a:srgbClr val="000000"/>
                </a:solidFill>
                <a:latin typeface="Lucida Grande" charset="0"/>
                <a:cs typeface="+mn-cs"/>
              </a:rPr>
              <a:t>daylight/slower).</a:t>
            </a:r>
          </a:p>
        </p:txBody>
      </p:sp>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1800" y="2455863"/>
            <a:ext cx="4902200" cy="440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14</TotalTime>
  <Words>1178</Words>
  <Application>Microsoft Macintosh PowerPoint</Application>
  <PresentationFormat>On-screen Show (4:3)</PresentationFormat>
  <Paragraphs>119</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Times</vt:lpstr>
      <vt:lpstr>ＭＳ Ｐゴシック</vt:lpstr>
      <vt:lpstr>Arial</vt:lpstr>
      <vt:lpstr>Calibri</vt:lpstr>
      <vt:lpstr>American Typewriter</vt:lpstr>
      <vt:lpstr>Lucida Grande</vt:lpstr>
      <vt:lpstr>Helvetica</vt:lpstr>
      <vt:lpstr>Office Theme</vt:lpstr>
      <vt:lpstr>Exposure</vt:lpstr>
      <vt:lpstr>Exposure</vt:lpstr>
      <vt:lpstr>Overexposure</vt:lpstr>
      <vt:lpstr>Underexposure</vt:lpstr>
      <vt:lpstr>Exposure</vt:lpstr>
      <vt:lpstr>The lens</vt:lpstr>
      <vt:lpstr>The lens</vt:lpstr>
      <vt:lpstr>The shutter</vt:lpstr>
      <vt:lpstr>The film speed</vt:lpstr>
      <vt:lpstr>The film speed</vt:lpstr>
      <vt:lpstr>The film stock</vt:lpstr>
      <vt:lpstr>The Light Meter and Exposure Control</vt:lpstr>
      <vt:lpstr>The Light Meter</vt:lpstr>
      <vt:lpstr>The Light Meter</vt:lpstr>
      <vt:lpstr>Steps For Taking an Incident Light Reading: </vt:lpstr>
      <vt:lpstr>Steps For Taking an Incident Light Reading: </vt:lpstr>
    </vt:vector>
  </TitlesOfParts>
  <Company>Orion Consulting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Exposure</dc:title>
  <dc:creator>Sam Hoover</dc:creator>
  <cp:lastModifiedBy>Karen Dee Carpenter</cp:lastModifiedBy>
  <cp:revision>2</cp:revision>
  <cp:lastPrinted>2012-02-02T05:20:21Z</cp:lastPrinted>
  <dcterms:created xsi:type="dcterms:W3CDTF">2010-09-01T23:28:20Z</dcterms:created>
  <dcterms:modified xsi:type="dcterms:W3CDTF">2012-02-02T05:20:41Z</dcterms:modified>
</cp:coreProperties>
</file>