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69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58" r:id="rId14"/>
    <p:sldId id="260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AAC5-B9E6-0546-B62D-5DE76DB7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8C28-2F82-1144-B186-E18E1865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3CD7-3CE4-C641-B0D8-468919AB8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BD1C-8CB6-574F-8E1B-93E5BEDC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ABF8-9D61-AD46-8AF9-C778F262A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DB3E-400B-9940-B41F-8BB12FE6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8BD2-2A20-1D43-BBFB-74124CA5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B789-5CBA-E540-AFEC-2EF44AB3F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6C56-A419-C64A-97B9-1E677622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802C-91BF-4642-99E5-4AF1E4E30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AEDF-C0A1-CA4F-A4DA-4E847EB5B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ECA0128A-57E8-D14B-8BF2-19EE2693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716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4800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LENSES / OPTICS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9248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latin typeface="Lucida Grande" charset="0"/>
                <a:cs typeface="+mn-cs"/>
              </a:rPr>
              <a:t>Zoom Lens - focal length can be changed during a shot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latin typeface="Lucida Grande" charset="0"/>
              </a:rPr>
              <a:t>Shift to telephoto range flattens the space  and magnifies the image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latin typeface="Lucida Grande" charset="0"/>
              </a:rPr>
              <a:t>Shift to wide angle increases depth and demagnifies the background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5950"/>
            <a:ext cx="914400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388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00"/>
                </a:solidFill>
                <a:latin typeface="Lucida Grande" charset="0"/>
                <a:cs typeface="+mj-cs"/>
              </a:rPr>
              <a:t> DEPTH OF FIELD</a:t>
            </a:r>
            <a:r>
              <a:rPr lang="en-US" sz="1300" smtClean="0">
                <a:solidFill>
                  <a:srgbClr val="000000"/>
                </a:solidFill>
                <a:latin typeface="Lucida Grande" charset="0"/>
                <a:cs typeface="+mj-cs"/>
              </a:rPr>
              <a:t/>
            </a:r>
            <a:br>
              <a:rPr lang="en-US" sz="1300" smtClean="0">
                <a:solidFill>
                  <a:srgbClr val="000000"/>
                </a:solidFill>
                <a:latin typeface="Lucida Grande" charset="0"/>
                <a:cs typeface="+mj-cs"/>
              </a:rPr>
            </a:br>
            <a:endParaRPr lang="en-US" sz="1300" smtClean="0">
              <a:solidFill>
                <a:srgbClr val="000000"/>
              </a:solidFill>
              <a:latin typeface="Lucida Grande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2514600"/>
            <a:ext cx="32004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    	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	Depth of field can be increased with:</a:t>
            </a:r>
          </a:p>
          <a:p>
            <a:pPr lvl="2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Lucida Grande" charset="0"/>
              </a:rPr>
              <a:t>bright light </a:t>
            </a:r>
          </a:p>
          <a:p>
            <a:pPr lvl="2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Lucida Grande" charset="0"/>
              </a:rPr>
              <a:t>narrow lens aperture (f-stop) </a:t>
            </a:r>
            <a:r>
              <a:rPr lang="ja-JP" altLang="en-US" sz="180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Lucida Grande" charset="0"/>
              </a:rPr>
              <a:t>stopping down</a:t>
            </a:r>
            <a:r>
              <a:rPr lang="ja-JP" altLang="en-US" sz="180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Lucida Grande" charset="0"/>
              </a:rPr>
              <a:t> </a:t>
            </a:r>
          </a:p>
          <a:p>
            <a:pPr lvl="2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Lucida Grande" charset="0"/>
              </a:rPr>
              <a:t>using a wide-angle rather than a long lens</a:t>
            </a:r>
            <a:endParaRPr lang="en-US" sz="1000" smtClean="0">
              <a:solidFill>
                <a:srgbClr val="000000"/>
              </a:solidFill>
              <a:latin typeface="Lucida Grande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632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" y="914400"/>
            <a:ext cx="831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Lucida Grande" charset="0"/>
                <a:cs typeface="+mn-cs"/>
              </a:rPr>
              <a:t>Depth of field refers to the </a:t>
            </a:r>
            <a:r>
              <a:rPr lang="en-US" sz="2000" b="1">
                <a:solidFill>
                  <a:srgbClr val="000000"/>
                </a:solidFill>
                <a:latin typeface="Lucida Grande" charset="0"/>
                <a:cs typeface="+mn-cs"/>
              </a:rPr>
              <a:t>distance</a:t>
            </a:r>
            <a:r>
              <a:rPr lang="en-US" sz="2000">
                <a:solidFill>
                  <a:srgbClr val="000000"/>
                </a:solidFill>
                <a:latin typeface="Lucida Grande" charset="0"/>
                <a:cs typeface="+mn-cs"/>
              </a:rPr>
              <a:t> of the space that is in focus.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00"/>
                </a:solidFill>
                <a:latin typeface="Lucida Grande" charset="0"/>
                <a:cs typeface="+mj-cs"/>
              </a:rPr>
              <a:t> DEPTH OF FIELD</a:t>
            </a:r>
            <a:br>
              <a:rPr lang="en-US" sz="3200" smtClean="0">
                <a:solidFill>
                  <a:srgbClr val="000000"/>
                </a:solidFill>
                <a:latin typeface="Lucida Grande" charset="0"/>
                <a:cs typeface="+mj-cs"/>
              </a:rPr>
            </a:br>
            <a:r>
              <a:rPr lang="en-US" sz="1300" smtClean="0">
                <a:solidFill>
                  <a:srgbClr val="000000"/>
                </a:solidFill>
                <a:latin typeface="Lucida Grande" charset="0"/>
                <a:cs typeface="+mj-cs"/>
              </a:rPr>
              <a:t/>
            </a:r>
            <a:br>
              <a:rPr lang="en-US" sz="1300" smtClean="0">
                <a:solidFill>
                  <a:srgbClr val="000000"/>
                </a:solidFill>
                <a:latin typeface="Lucida Grande" charset="0"/>
                <a:cs typeface="+mj-cs"/>
              </a:rPr>
            </a:br>
            <a:endParaRPr lang="en-US" sz="1300" smtClean="0">
              <a:solidFill>
                <a:srgbClr val="000000"/>
              </a:solidFill>
              <a:latin typeface="Lucida Grande" charset="0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Close-up shooting and shooting in low light conditions often results in images with very shallow depth of field </a:t>
            </a: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A shallow depth of field is often used as a technique to focus audience attention on the most significant aspect of a scene without having to use a cut-in.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789613" y="6613525"/>
            <a:ext cx="335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000">
                <a:solidFill>
                  <a:srgbClr val="000000"/>
                </a:solidFill>
                <a:latin typeface="Lucida Grande" charset="0"/>
                <a:cs typeface="+mn-cs"/>
              </a:rPr>
              <a:t>Peking Opera Blues (Do Ma Daan, Tsui Hark , 1986)</a:t>
            </a:r>
            <a:endParaRPr lang="en-US" sz="1300">
              <a:solidFill>
                <a:srgbClr val="000000"/>
              </a:solidFill>
              <a:latin typeface="Lucida Grande" charset="0"/>
              <a:cs typeface="+mn-cs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5925"/>
            <a:ext cx="6781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00"/>
                </a:solidFill>
                <a:latin typeface="Lucida Grande" charset="0"/>
                <a:cs typeface="+mj-cs"/>
              </a:rPr>
              <a:t> SHALLOW FOCUS</a:t>
            </a:r>
            <a:endParaRPr lang="en-US" sz="1300" smtClean="0">
              <a:solidFill>
                <a:srgbClr val="000000"/>
              </a:solidFill>
              <a:latin typeface="Lucida Grande" charset="0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A restricted depth of field, which keeps only one plane in sharp focus is shallow focus. Used to direct the viewer's attention to one element of a scene. Shallow focus is very common in close-up, as in these two shots. </a:t>
            </a:r>
          </a:p>
          <a:p>
            <a:pPr eaLnBrk="1" hangingPunct="1">
              <a:buFontTx/>
              <a:buNone/>
              <a:defRPr/>
            </a:pPr>
            <a:endParaRPr lang="en-US" sz="20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Shallow focus suggests psychological introspection, since a character appears as oblivious to the world around them.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95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43434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209800" y="6613525"/>
            <a:ext cx="3913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Lucida Grande" charset="0"/>
                <a:cs typeface="+mn-cs"/>
              </a:rPr>
              <a:t>Central Station (Central do Brasil, Walter Selles, Brazil, 1998)</a:t>
            </a:r>
            <a:endParaRPr lang="en-US" sz="2000">
              <a:solidFill>
                <a:srgbClr val="000000"/>
              </a:solidFill>
              <a:latin typeface="Lucida Grande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rgbClr val="000000"/>
                </a:solidFill>
                <a:latin typeface="Lucida Grande" charset="0"/>
                <a:cs typeface="+mn-cs"/>
              </a:rPr>
              <a:t>Deep focus</a:t>
            </a: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 requires that elements at very different depths of the image be in focus. While deep focus may be used occasionally, some directors use it consistently for they believe it achieves a truer representation of space. </a:t>
            </a:r>
            <a:endParaRPr lang="en-US" sz="2000" smtClean="0">
              <a:cs typeface="+mn-cs"/>
            </a:endParaRPr>
          </a:p>
        </p:txBody>
      </p:sp>
      <p:pic>
        <p:nvPicPr>
          <p:cNvPr id="16386" name="Picture 8" descr="deep focus- ka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89113"/>
            <a:ext cx="6781800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eep focus kane 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42288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eep focus kane 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42288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eep focus kane 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42288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When parallel rays of light strike a lens focused at infinity, they converge to a point called the focal point (or plane). The focal length of the lens is then defined as the distance from the middle of the lens to its focal point.</a:t>
            </a:r>
            <a:endParaRPr lang="en-US" sz="18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8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Lenses are defined by their focal length.</a:t>
            </a:r>
            <a:endParaRPr lang="en-US" sz="11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100" smtClean="0">
              <a:solidFill>
                <a:srgbClr val="000000"/>
              </a:solidFill>
              <a:latin typeface="Lucida Grande" charset="0"/>
              <a:cs typeface="+mn-cs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59063"/>
            <a:ext cx="6477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73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Lucida Grande" charset="0"/>
                <a:cs typeface="+mj-cs"/>
              </a:rPr>
              <a:t>FOCAL LENGTH</a:t>
            </a:r>
            <a:endParaRPr lang="en-US" smtClean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73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Lucida Grande" charset="0"/>
                <a:cs typeface="+mj-cs"/>
              </a:rPr>
              <a:t>FOCAL LENGTH</a:t>
            </a:r>
            <a:endParaRPr lang="en-US" smtClean="0">
              <a:cs typeface="+mj-cs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5950"/>
            <a:ext cx="914400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3276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Lucida Grande" charset="0"/>
                <a:cs typeface="+mj-cs"/>
              </a:rPr>
              <a:t>FOCAL LENGTH</a:t>
            </a:r>
            <a:endParaRPr lang="en-US" smtClean="0"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30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28mm                            	      50mm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7846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2300"/>
            <a:ext cx="3810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81500"/>
            <a:ext cx="381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400" y="40386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70mm                            	       210mm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943600" y="457200"/>
            <a:ext cx="2857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sz="1000">
                <a:cs typeface="+mn-cs"/>
              </a:rPr>
              <a:t>Shot focal length: greater depth of field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sz="1000">
                <a:cs typeface="+mn-cs"/>
              </a:rPr>
              <a:t>Long focal length, reduces depth of field</a:t>
            </a:r>
            <a:endParaRPr lang="en-US" sz="280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Wide Angle Lens - depth perception is exaggerated, objects appear to be further apart than they are in reality </a:t>
            </a:r>
          </a:p>
        </p:txBody>
      </p:sp>
      <p:pic>
        <p:nvPicPr>
          <p:cNvPr id="6146" name="Picture 8" descr="wide angle, brazi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42288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 Normal Lens - portrays the depth relationships closest to human vision</a:t>
            </a:r>
          </a:p>
          <a:p>
            <a:pPr lvl="1"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</a:rPr>
              <a:t>16-25mm lens for 16 mm film</a:t>
            </a:r>
          </a:p>
          <a:p>
            <a:pPr lvl="1"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</a:rPr>
              <a:t>35-50mm lenses for 35mm film </a:t>
            </a:r>
          </a:p>
        </p:txBody>
      </p:sp>
      <p:pic>
        <p:nvPicPr>
          <p:cNvPr id="7170" name="Picture 4" descr="best years three poi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676910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-381000"/>
            <a:ext cx="7772400" cy="152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000" smtClean="0">
              <a:solidFill>
                <a:srgbClr val="000000"/>
              </a:solidFill>
              <a:latin typeface="Lucida Grande" charset="0"/>
              <a:cs typeface="+mn-cs"/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latin typeface="Lucida Grande" charset="0"/>
                <a:cs typeface="+mn-cs"/>
              </a:rPr>
              <a:t>Long Lens (telephoto) - compresses space, has less depth of field and de-emphasize movement away from and towards the camera (35mm and up for 16mm film) </a:t>
            </a:r>
            <a:endParaRPr lang="en-US" sz="2000" smtClean="0">
              <a:cs typeface="+mn-cs"/>
            </a:endParaRPr>
          </a:p>
        </p:txBody>
      </p:sp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73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015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407</Words>
  <Application>Microsoft Macintosh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</vt:lpstr>
      <vt:lpstr>ＭＳ Ｐゴシック</vt:lpstr>
      <vt:lpstr>Arial</vt:lpstr>
      <vt:lpstr>Calibri</vt:lpstr>
      <vt:lpstr>Lucida Grande</vt:lpstr>
      <vt:lpstr>Blank Presentation</vt:lpstr>
      <vt:lpstr>LENSES / OPTICS</vt:lpstr>
      <vt:lpstr>FOCAL LENGTH</vt:lpstr>
      <vt:lpstr>FOCAL LENGTH</vt:lpstr>
      <vt:lpstr>FOCAL 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DEPTH OF FIELD </vt:lpstr>
      <vt:lpstr> DEPTH OF FIELD  </vt:lpstr>
      <vt:lpstr> SHALLOW FOCUS</vt:lpstr>
      <vt:lpstr>PowerPoint Presentation</vt:lpstr>
      <vt:lpstr>PowerPoint Presentation</vt:lpstr>
      <vt:lpstr>PowerPoint Presentation</vt:lpstr>
      <vt:lpstr>PowerPoint Presentation</vt:lpstr>
    </vt:vector>
  </TitlesOfParts>
  <Company>Orion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</dc:title>
  <dc:creator>Sam Hoover</dc:creator>
  <cp:lastModifiedBy>Karen Dee Carpenter</cp:lastModifiedBy>
  <cp:revision>12</cp:revision>
  <cp:lastPrinted>2012-02-02T05:18:58Z</cp:lastPrinted>
  <dcterms:created xsi:type="dcterms:W3CDTF">2010-02-22T00:33:11Z</dcterms:created>
  <dcterms:modified xsi:type="dcterms:W3CDTF">2012-02-02T05:19:28Z</dcterms:modified>
</cp:coreProperties>
</file>